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Open Sans Bold" charset="1" panose="00000000000000000000"/>
      <p:regular r:id="rId14"/>
    </p:embeddedFont>
    <p:embeddedFont>
      <p:font typeface="Canva Sans Bold" charset="1" panose="020B0803030501040103"/>
      <p:regular r:id="rId15"/>
    </p:embeddedFont>
    <p:embeddedFont>
      <p:font typeface="Barlow Condensed Bold" charset="1" panose="00000806000000000000"/>
      <p:regular r:id="rId16"/>
    </p:embeddedFont>
    <p:embeddedFont>
      <p:font typeface="Open Sans" charset="1" panose="00000000000000000000"/>
      <p:regular r:id="rId17"/>
    </p:embeddedFont>
    <p:embeddedFont>
      <p:font typeface="Canva Sans" charset="1" panose="020B0503030501040103"/>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2.png>
</file>

<file path=ppt/media/image3.sv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5.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6.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7.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8.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9.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0.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91067" y="2483922"/>
            <a:ext cx="4215172" cy="4215172"/>
          </a:xfrm>
          <a:custGeom>
            <a:avLst/>
            <a:gdLst/>
            <a:ahLst/>
            <a:cxnLst/>
            <a:rect r="r" b="b" t="t" l="l"/>
            <a:pathLst>
              <a:path h="4215172" w="4215172">
                <a:moveTo>
                  <a:pt x="0" y="0"/>
                </a:moveTo>
                <a:lnTo>
                  <a:pt x="4215172" y="0"/>
                </a:lnTo>
                <a:lnTo>
                  <a:pt x="4215172" y="4215173"/>
                </a:lnTo>
                <a:lnTo>
                  <a:pt x="0" y="4215173"/>
                </a:lnTo>
                <a:lnTo>
                  <a:pt x="0" y="0"/>
                </a:lnTo>
                <a:close/>
              </a:path>
            </a:pathLst>
          </a:custGeom>
          <a:blipFill>
            <a:blip r:embed="rId2"/>
            <a:stretch>
              <a:fillRect l="0" t="0" r="0" b="0"/>
            </a:stretch>
          </a:blipFill>
        </p:spPr>
      </p:sp>
      <p:grpSp>
        <p:nvGrpSpPr>
          <p:cNvPr name="Group 3" id="3"/>
          <p:cNvGrpSpPr/>
          <p:nvPr/>
        </p:nvGrpSpPr>
        <p:grpSpPr>
          <a:xfrm rot="0">
            <a:off x="17749838" y="7527480"/>
            <a:ext cx="47625" cy="1740345"/>
            <a:chOff x="0" y="0"/>
            <a:chExt cx="12543" cy="458362"/>
          </a:xfrm>
        </p:grpSpPr>
        <p:sp>
          <p:nvSpPr>
            <p:cNvPr name="Freeform 4" id="4"/>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5" id="5"/>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17259300" y="0"/>
            <a:ext cx="1028700" cy="1028700"/>
            <a:chOff x="0" y="0"/>
            <a:chExt cx="270933" cy="270933"/>
          </a:xfrm>
        </p:grpSpPr>
        <p:sp>
          <p:nvSpPr>
            <p:cNvPr name="Freeform 8" id="8"/>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9" id="9"/>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7259300" y="9258300"/>
            <a:ext cx="1028700" cy="1028700"/>
            <a:chOff x="0" y="0"/>
            <a:chExt cx="270933" cy="270933"/>
          </a:xfrm>
        </p:grpSpPr>
        <p:sp>
          <p:nvSpPr>
            <p:cNvPr name="Freeform 11" id="11"/>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2" id="12"/>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13" id="13"/>
          <p:cNvSpPr txBox="true"/>
          <p:nvPr/>
        </p:nvSpPr>
        <p:spPr>
          <a:xfrm rot="0">
            <a:off x="17499918" y="9638067"/>
            <a:ext cx="547464" cy="240591"/>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01</a:t>
            </a:r>
          </a:p>
        </p:txBody>
      </p:sp>
      <p:sp>
        <p:nvSpPr>
          <p:cNvPr name="TextBox 14" id="14"/>
          <p:cNvSpPr txBox="true"/>
          <p:nvPr/>
        </p:nvSpPr>
        <p:spPr>
          <a:xfrm rot="0">
            <a:off x="6269697" y="2417247"/>
            <a:ext cx="7278774" cy="580390"/>
          </a:xfrm>
          <a:prstGeom prst="rect">
            <a:avLst/>
          </a:prstGeom>
        </p:spPr>
        <p:txBody>
          <a:bodyPr anchor="t" rtlCol="false" tIns="0" lIns="0" bIns="0" rIns="0">
            <a:spAutoFit/>
          </a:bodyPr>
          <a:lstStyle/>
          <a:p>
            <a:pPr algn="ctr">
              <a:lnSpc>
                <a:spcPts val="4759"/>
              </a:lnSpc>
            </a:pPr>
            <a:r>
              <a:rPr lang="en-US" sz="3399" b="true">
                <a:solidFill>
                  <a:srgbClr val="284F5A"/>
                </a:solidFill>
                <a:latin typeface="Canva Sans Bold"/>
                <a:ea typeface="Canva Sans Bold"/>
                <a:cs typeface="Canva Sans Bold"/>
                <a:sym typeface="Canva Sans Bold"/>
              </a:rPr>
              <a:t>Course Name: Machine Learning</a:t>
            </a:r>
          </a:p>
        </p:txBody>
      </p:sp>
      <p:sp>
        <p:nvSpPr>
          <p:cNvPr name="TextBox 15" id="15"/>
          <p:cNvSpPr txBox="true"/>
          <p:nvPr/>
        </p:nvSpPr>
        <p:spPr>
          <a:xfrm rot="0">
            <a:off x="6374667" y="2930963"/>
            <a:ext cx="4811981" cy="580390"/>
          </a:xfrm>
          <a:prstGeom prst="rect">
            <a:avLst/>
          </a:prstGeom>
        </p:spPr>
        <p:txBody>
          <a:bodyPr anchor="t" rtlCol="false" tIns="0" lIns="0" bIns="0" rIns="0">
            <a:spAutoFit/>
          </a:bodyPr>
          <a:lstStyle/>
          <a:p>
            <a:pPr algn="ctr">
              <a:lnSpc>
                <a:spcPts val="4759"/>
              </a:lnSpc>
            </a:pPr>
            <a:r>
              <a:rPr lang="en-US" sz="3399" b="true">
                <a:solidFill>
                  <a:srgbClr val="284F5A"/>
                </a:solidFill>
                <a:latin typeface="Canva Sans Bold"/>
                <a:ea typeface="Canva Sans Bold"/>
                <a:cs typeface="Canva Sans Bold"/>
                <a:sym typeface="Canva Sans Bold"/>
              </a:rPr>
              <a:t>Course Code: CSE445</a:t>
            </a:r>
          </a:p>
        </p:txBody>
      </p:sp>
      <p:sp>
        <p:nvSpPr>
          <p:cNvPr name="TextBox 16" id="16"/>
          <p:cNvSpPr txBox="true"/>
          <p:nvPr/>
        </p:nvSpPr>
        <p:spPr>
          <a:xfrm rot="0">
            <a:off x="6374667" y="3444678"/>
            <a:ext cx="2405991" cy="580390"/>
          </a:xfrm>
          <a:prstGeom prst="rect">
            <a:avLst/>
          </a:prstGeom>
        </p:spPr>
        <p:txBody>
          <a:bodyPr anchor="t" rtlCol="false" tIns="0" lIns="0" bIns="0" rIns="0">
            <a:spAutoFit/>
          </a:bodyPr>
          <a:lstStyle/>
          <a:p>
            <a:pPr algn="ctr">
              <a:lnSpc>
                <a:spcPts val="4759"/>
              </a:lnSpc>
            </a:pPr>
            <a:r>
              <a:rPr lang="en-US" sz="3399" b="true">
                <a:solidFill>
                  <a:srgbClr val="284F5A"/>
                </a:solidFill>
                <a:latin typeface="Canva Sans Bold"/>
                <a:ea typeface="Canva Sans Bold"/>
                <a:cs typeface="Canva Sans Bold"/>
                <a:sym typeface="Canva Sans Bold"/>
              </a:rPr>
              <a:t>Section: 5</a:t>
            </a:r>
          </a:p>
        </p:txBody>
      </p:sp>
      <p:sp>
        <p:nvSpPr>
          <p:cNvPr name="TextBox 17" id="17"/>
          <p:cNvSpPr txBox="true"/>
          <p:nvPr/>
        </p:nvSpPr>
        <p:spPr>
          <a:xfrm rot="0">
            <a:off x="6374667" y="4676619"/>
            <a:ext cx="11125251" cy="613410"/>
          </a:xfrm>
          <a:prstGeom prst="rect">
            <a:avLst/>
          </a:prstGeom>
        </p:spPr>
        <p:txBody>
          <a:bodyPr anchor="t" rtlCol="false" tIns="0" lIns="0" bIns="0" rIns="0">
            <a:spAutoFit/>
          </a:bodyPr>
          <a:lstStyle/>
          <a:p>
            <a:pPr algn="ctr">
              <a:lnSpc>
                <a:spcPts val="5039"/>
              </a:lnSpc>
            </a:pPr>
            <a:r>
              <a:rPr lang="en-US" sz="3599" b="true">
                <a:solidFill>
                  <a:srgbClr val="284F5A"/>
                </a:solidFill>
                <a:latin typeface="Canva Sans Bold"/>
                <a:ea typeface="Canva Sans Bold"/>
                <a:cs typeface="Canva Sans Bold"/>
                <a:sym typeface="Canva Sans Bold"/>
              </a:rPr>
              <a:t>Submitted to: Mohammad Shifat-E-Rabbi (MSRB)</a:t>
            </a:r>
          </a:p>
        </p:txBody>
      </p:sp>
      <p:sp>
        <p:nvSpPr>
          <p:cNvPr name="TextBox 18" id="18"/>
          <p:cNvSpPr txBox="true"/>
          <p:nvPr/>
        </p:nvSpPr>
        <p:spPr>
          <a:xfrm rot="0">
            <a:off x="6269697" y="3958393"/>
            <a:ext cx="5616751" cy="580390"/>
          </a:xfrm>
          <a:prstGeom prst="rect">
            <a:avLst/>
          </a:prstGeom>
        </p:spPr>
        <p:txBody>
          <a:bodyPr anchor="t" rtlCol="false" tIns="0" lIns="0" bIns="0" rIns="0">
            <a:spAutoFit/>
          </a:bodyPr>
          <a:lstStyle/>
          <a:p>
            <a:pPr algn="ctr">
              <a:lnSpc>
                <a:spcPts val="4759"/>
              </a:lnSpc>
            </a:pPr>
            <a:r>
              <a:rPr lang="en-US" sz="3399" b="true">
                <a:solidFill>
                  <a:srgbClr val="284F5A"/>
                </a:solidFill>
                <a:latin typeface="Canva Sans Bold"/>
                <a:ea typeface="Canva Sans Bold"/>
                <a:cs typeface="Canva Sans Bold"/>
                <a:sym typeface="Canva Sans Bold"/>
              </a:rPr>
              <a:t>Semester: Summer 2025</a:t>
            </a:r>
          </a:p>
        </p:txBody>
      </p:sp>
      <p:sp>
        <p:nvSpPr>
          <p:cNvPr name="TextBox 19" id="19"/>
          <p:cNvSpPr txBox="true"/>
          <p:nvPr/>
        </p:nvSpPr>
        <p:spPr>
          <a:xfrm rot="0">
            <a:off x="6934507" y="5928205"/>
            <a:ext cx="3482362" cy="580390"/>
          </a:xfrm>
          <a:prstGeom prst="rect">
            <a:avLst/>
          </a:prstGeom>
        </p:spPr>
        <p:txBody>
          <a:bodyPr anchor="t" rtlCol="false" tIns="0" lIns="0" bIns="0" rIns="0">
            <a:spAutoFit/>
          </a:bodyPr>
          <a:lstStyle/>
          <a:p>
            <a:pPr algn="ctr">
              <a:lnSpc>
                <a:spcPts val="4759"/>
              </a:lnSpc>
            </a:pPr>
            <a:r>
              <a:rPr lang="en-US" sz="3399" b="true">
                <a:solidFill>
                  <a:srgbClr val="284F5A"/>
                </a:solidFill>
                <a:latin typeface="Canva Sans Bold"/>
                <a:ea typeface="Canva Sans Bold"/>
                <a:cs typeface="Canva Sans Bold"/>
                <a:sym typeface="Canva Sans Bold"/>
              </a:rPr>
              <a:t>Presented by:</a:t>
            </a:r>
          </a:p>
        </p:txBody>
      </p:sp>
      <p:sp>
        <p:nvSpPr>
          <p:cNvPr name="TextBox 20" id="20"/>
          <p:cNvSpPr txBox="true"/>
          <p:nvPr/>
        </p:nvSpPr>
        <p:spPr>
          <a:xfrm rot="0">
            <a:off x="8247061" y="6632420"/>
            <a:ext cx="7278774" cy="580390"/>
          </a:xfrm>
          <a:prstGeom prst="rect">
            <a:avLst/>
          </a:prstGeom>
        </p:spPr>
        <p:txBody>
          <a:bodyPr anchor="t" rtlCol="false" tIns="0" lIns="0" bIns="0" rIns="0">
            <a:spAutoFit/>
          </a:bodyPr>
          <a:lstStyle/>
          <a:p>
            <a:pPr algn="ctr">
              <a:lnSpc>
                <a:spcPts val="4759"/>
              </a:lnSpc>
            </a:pPr>
            <a:r>
              <a:rPr lang="en-US" sz="3399" b="true">
                <a:solidFill>
                  <a:srgbClr val="284F5A"/>
                </a:solidFill>
                <a:latin typeface="Canva Sans Bold"/>
                <a:ea typeface="Canva Sans Bold"/>
                <a:cs typeface="Canva Sans Bold"/>
                <a:sym typeface="Canva Sans Bold"/>
              </a:rPr>
              <a:t>Md. Mofidul Hassan(2231018642)</a:t>
            </a:r>
          </a:p>
        </p:txBody>
      </p:sp>
      <p:sp>
        <p:nvSpPr>
          <p:cNvPr name="TextBox 21" id="21"/>
          <p:cNvSpPr txBox="true"/>
          <p:nvPr/>
        </p:nvSpPr>
        <p:spPr>
          <a:xfrm rot="0">
            <a:off x="8014570" y="7241385"/>
            <a:ext cx="8197264" cy="580390"/>
          </a:xfrm>
          <a:prstGeom prst="rect">
            <a:avLst/>
          </a:prstGeom>
        </p:spPr>
        <p:txBody>
          <a:bodyPr anchor="t" rtlCol="false" tIns="0" lIns="0" bIns="0" rIns="0">
            <a:spAutoFit/>
          </a:bodyPr>
          <a:lstStyle/>
          <a:p>
            <a:pPr algn="ctr">
              <a:lnSpc>
                <a:spcPts val="4759"/>
              </a:lnSpc>
            </a:pPr>
            <a:r>
              <a:rPr lang="en-US" sz="3399" b="true">
                <a:solidFill>
                  <a:srgbClr val="284F5A"/>
                </a:solidFill>
                <a:latin typeface="Canva Sans Bold"/>
                <a:ea typeface="Canva Sans Bold"/>
                <a:cs typeface="Canva Sans Bold"/>
                <a:sym typeface="Canva Sans Bold"/>
              </a:rPr>
              <a:t>Md. Shahadat Hossain(2232195042)</a:t>
            </a:r>
          </a:p>
        </p:txBody>
      </p:sp>
      <p:sp>
        <p:nvSpPr>
          <p:cNvPr name="TextBox 22" id="22"/>
          <p:cNvSpPr txBox="true"/>
          <p:nvPr/>
        </p:nvSpPr>
        <p:spPr>
          <a:xfrm rot="0">
            <a:off x="7680658" y="7850350"/>
            <a:ext cx="7278774" cy="580390"/>
          </a:xfrm>
          <a:prstGeom prst="rect">
            <a:avLst/>
          </a:prstGeom>
        </p:spPr>
        <p:txBody>
          <a:bodyPr anchor="t" rtlCol="false" tIns="0" lIns="0" bIns="0" rIns="0">
            <a:spAutoFit/>
          </a:bodyPr>
          <a:lstStyle/>
          <a:p>
            <a:pPr algn="ctr">
              <a:lnSpc>
                <a:spcPts val="4759"/>
              </a:lnSpc>
            </a:pPr>
            <a:r>
              <a:rPr lang="en-US" sz="3399" b="true">
                <a:solidFill>
                  <a:srgbClr val="284F5A"/>
                </a:solidFill>
                <a:latin typeface="Canva Sans Bold"/>
                <a:ea typeface="Canva Sans Bold"/>
                <a:cs typeface="Canva Sans Bold"/>
                <a:sym typeface="Canva Sans Bold"/>
              </a:rPr>
              <a:t>Barshon Basak(2311625042)</a:t>
            </a:r>
          </a:p>
        </p:txBody>
      </p:sp>
      <p:sp>
        <p:nvSpPr>
          <p:cNvPr name="TextBox 23" id="23"/>
          <p:cNvSpPr txBox="true"/>
          <p:nvPr/>
        </p:nvSpPr>
        <p:spPr>
          <a:xfrm rot="0">
            <a:off x="8014570" y="8459315"/>
            <a:ext cx="7278774" cy="580390"/>
          </a:xfrm>
          <a:prstGeom prst="rect">
            <a:avLst/>
          </a:prstGeom>
        </p:spPr>
        <p:txBody>
          <a:bodyPr anchor="t" rtlCol="false" tIns="0" lIns="0" bIns="0" rIns="0">
            <a:spAutoFit/>
          </a:bodyPr>
          <a:lstStyle/>
          <a:p>
            <a:pPr algn="ctr">
              <a:lnSpc>
                <a:spcPts val="4759"/>
              </a:lnSpc>
            </a:pPr>
            <a:r>
              <a:rPr lang="en-US" sz="3399" b="true">
                <a:solidFill>
                  <a:srgbClr val="284F5A"/>
                </a:solidFill>
                <a:latin typeface="Canva Sans Bold"/>
                <a:ea typeface="Canva Sans Bold"/>
                <a:cs typeface="Canva Sans Bold"/>
                <a:sym typeface="Canva Sans Bold"/>
              </a:rPr>
              <a:t>KM Rayed Zakwan(2231678642)</a:t>
            </a:r>
          </a:p>
        </p:txBody>
      </p:sp>
      <p:sp>
        <p:nvSpPr>
          <p:cNvPr name="TextBox 24" id="24"/>
          <p:cNvSpPr txBox="true"/>
          <p:nvPr/>
        </p:nvSpPr>
        <p:spPr>
          <a:xfrm rot="0">
            <a:off x="1400061" y="969890"/>
            <a:ext cx="15487877" cy="887095"/>
          </a:xfrm>
          <a:prstGeom prst="rect">
            <a:avLst/>
          </a:prstGeom>
        </p:spPr>
        <p:txBody>
          <a:bodyPr anchor="t" rtlCol="false" tIns="0" lIns="0" bIns="0" rIns="0">
            <a:spAutoFit/>
          </a:bodyPr>
          <a:lstStyle/>
          <a:p>
            <a:pPr algn="ctr">
              <a:lnSpc>
                <a:spcPts val="7279"/>
              </a:lnSpc>
            </a:pPr>
            <a:r>
              <a:rPr lang="en-US" sz="5199" b="true">
                <a:solidFill>
                  <a:srgbClr val="284F5A"/>
                </a:solidFill>
                <a:latin typeface="Canva Sans Bold"/>
                <a:ea typeface="Canva Sans Bold"/>
                <a:cs typeface="Canva Sans Bold"/>
                <a:sym typeface="Canva Sans Bold"/>
              </a:rPr>
              <a:t>Department: Electric</a:t>
            </a:r>
            <a:r>
              <a:rPr lang="en-US" b="true" sz="5199">
                <a:solidFill>
                  <a:srgbClr val="284F5A"/>
                </a:solidFill>
                <a:latin typeface="Canva Sans Bold"/>
                <a:ea typeface="Canva Sans Bold"/>
                <a:cs typeface="Canva Sans Bold"/>
                <a:sym typeface="Canva Sans Bold"/>
              </a:rPr>
              <a:t>al &amp; Computer Engineering</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749838" y="7527480"/>
            <a:ext cx="47625" cy="1740345"/>
            <a:chOff x="0" y="0"/>
            <a:chExt cx="12543" cy="458362"/>
          </a:xfrm>
        </p:grpSpPr>
        <p:sp>
          <p:nvSpPr>
            <p:cNvPr name="Freeform 3" id="3"/>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4" id="4"/>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259300" y="0"/>
            <a:ext cx="1028700" cy="1028700"/>
            <a:chOff x="0" y="0"/>
            <a:chExt cx="270933" cy="270933"/>
          </a:xfrm>
        </p:grpSpPr>
        <p:sp>
          <p:nvSpPr>
            <p:cNvPr name="Freeform 7" id="7"/>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8" id="8"/>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7259300" y="9258300"/>
            <a:ext cx="1028700" cy="1028700"/>
            <a:chOff x="0" y="0"/>
            <a:chExt cx="270933" cy="270933"/>
          </a:xfrm>
        </p:grpSpPr>
        <p:sp>
          <p:nvSpPr>
            <p:cNvPr name="Freeform 10" id="10"/>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1" id="11"/>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039108" y="1028700"/>
            <a:ext cx="4893363" cy="8239125"/>
            <a:chOff x="0" y="0"/>
            <a:chExt cx="6524484" cy="10985500"/>
          </a:xfrm>
        </p:grpSpPr>
        <p:pic>
          <p:nvPicPr>
            <p:cNvPr name="Picture 13" id="13"/>
            <p:cNvPicPr>
              <a:picLocks noChangeAspect="true"/>
            </p:cNvPicPr>
            <p:nvPr/>
          </p:nvPicPr>
          <p:blipFill>
            <a:blip r:embed="rId4"/>
            <a:srcRect l="20304" t="0" r="20304" b="0"/>
            <a:stretch>
              <a:fillRect/>
            </a:stretch>
          </p:blipFill>
          <p:spPr>
            <a:xfrm flipH="false" flipV="false">
              <a:off x="0" y="0"/>
              <a:ext cx="6524484" cy="10985500"/>
            </a:xfrm>
            <a:prstGeom prst="rect">
              <a:avLst/>
            </a:prstGeom>
          </p:spPr>
        </p:pic>
      </p:grpSp>
      <p:sp>
        <p:nvSpPr>
          <p:cNvPr name="TextBox 14" id="14"/>
          <p:cNvSpPr txBox="true"/>
          <p:nvPr/>
        </p:nvSpPr>
        <p:spPr>
          <a:xfrm rot="0">
            <a:off x="17499918" y="9638067"/>
            <a:ext cx="547464" cy="240591"/>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02</a:t>
            </a:r>
          </a:p>
        </p:txBody>
      </p:sp>
      <p:sp>
        <p:nvSpPr>
          <p:cNvPr name="TextBox 15" id="15"/>
          <p:cNvSpPr txBox="true"/>
          <p:nvPr/>
        </p:nvSpPr>
        <p:spPr>
          <a:xfrm rot="0">
            <a:off x="6939547" y="1095375"/>
            <a:ext cx="9207707" cy="920750"/>
          </a:xfrm>
          <a:prstGeom prst="rect">
            <a:avLst/>
          </a:prstGeom>
        </p:spPr>
        <p:txBody>
          <a:bodyPr anchor="t" rtlCol="false" tIns="0" lIns="0" bIns="0" rIns="0">
            <a:spAutoFit/>
          </a:bodyPr>
          <a:lstStyle/>
          <a:p>
            <a:pPr algn="l">
              <a:lnSpc>
                <a:spcPts val="7150"/>
              </a:lnSpc>
            </a:pPr>
            <a:r>
              <a:rPr lang="en-US" sz="6500" b="true">
                <a:solidFill>
                  <a:srgbClr val="284F5A"/>
                </a:solidFill>
                <a:latin typeface="Barlow Condensed Bold"/>
                <a:ea typeface="Barlow Condensed Bold"/>
                <a:cs typeface="Barlow Condensed Bold"/>
                <a:sym typeface="Barlow Condensed Bold"/>
              </a:rPr>
              <a:t>INTRODUCTION:</a:t>
            </a:r>
          </a:p>
        </p:txBody>
      </p:sp>
      <p:sp>
        <p:nvSpPr>
          <p:cNvPr name="TextBox 16" id="16"/>
          <p:cNvSpPr txBox="true"/>
          <p:nvPr/>
        </p:nvSpPr>
        <p:spPr>
          <a:xfrm rot="0">
            <a:off x="6939547" y="2636689"/>
            <a:ext cx="9194573" cy="4606643"/>
          </a:xfrm>
          <a:prstGeom prst="rect">
            <a:avLst/>
          </a:prstGeom>
        </p:spPr>
        <p:txBody>
          <a:bodyPr anchor="t" rtlCol="false" tIns="0" lIns="0" bIns="0" rIns="0">
            <a:spAutoFit/>
          </a:bodyPr>
          <a:lstStyle/>
          <a:p>
            <a:pPr algn="l">
              <a:lnSpc>
                <a:spcPts val="3701"/>
              </a:lnSpc>
              <a:spcBef>
                <a:spcPct val="0"/>
              </a:spcBef>
            </a:pPr>
            <a:r>
              <a:rPr lang="en-US" sz="2643">
                <a:solidFill>
                  <a:srgbClr val="284F5A"/>
                </a:solidFill>
                <a:latin typeface="Open Sans"/>
                <a:ea typeface="Open Sans"/>
                <a:cs typeface="Open Sans"/>
                <a:sym typeface="Open Sans"/>
              </a:rPr>
              <a:t>For our project, we have chosen to develop a Face Recognition System that can identify and distinguish between 10 different individuals. The system will take input images and match them against a trained dataset using facial feature analysis and machine learning techniques. Our aim is to explore the real-world application of face recognition in areas such as security, authentication, and automation. This proposal outlines our planned approach, tools, and expected outcomes as we begin working on this project.</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749838" y="7527480"/>
            <a:ext cx="47625" cy="1740345"/>
            <a:chOff x="0" y="0"/>
            <a:chExt cx="12543" cy="458362"/>
          </a:xfrm>
        </p:grpSpPr>
        <p:sp>
          <p:nvSpPr>
            <p:cNvPr name="Freeform 3" id="3"/>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4" id="4"/>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259300" y="0"/>
            <a:ext cx="1028700" cy="1028700"/>
            <a:chOff x="0" y="0"/>
            <a:chExt cx="270933" cy="270933"/>
          </a:xfrm>
        </p:grpSpPr>
        <p:sp>
          <p:nvSpPr>
            <p:cNvPr name="Freeform 7" id="7"/>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8" id="8"/>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7259300" y="9258300"/>
            <a:ext cx="1028700" cy="1028700"/>
            <a:chOff x="0" y="0"/>
            <a:chExt cx="270933" cy="270933"/>
          </a:xfrm>
        </p:grpSpPr>
        <p:sp>
          <p:nvSpPr>
            <p:cNvPr name="Freeform 10" id="10"/>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1" id="11"/>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12" id="12"/>
          <p:cNvSpPr txBox="true"/>
          <p:nvPr/>
        </p:nvSpPr>
        <p:spPr>
          <a:xfrm rot="0">
            <a:off x="17499918" y="9638067"/>
            <a:ext cx="547464" cy="240665"/>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03</a:t>
            </a:r>
          </a:p>
        </p:txBody>
      </p:sp>
      <p:grpSp>
        <p:nvGrpSpPr>
          <p:cNvPr name="Group 13" id="13"/>
          <p:cNvGrpSpPr/>
          <p:nvPr/>
        </p:nvGrpSpPr>
        <p:grpSpPr>
          <a:xfrm rot="0">
            <a:off x="1039108" y="1190625"/>
            <a:ext cx="5472697" cy="8229600"/>
            <a:chOff x="0" y="0"/>
            <a:chExt cx="7296929" cy="10972800"/>
          </a:xfrm>
        </p:grpSpPr>
        <p:pic>
          <p:nvPicPr>
            <p:cNvPr name="Picture 14" id="14"/>
            <p:cNvPicPr>
              <a:picLocks noChangeAspect="true"/>
            </p:cNvPicPr>
            <p:nvPr/>
          </p:nvPicPr>
          <p:blipFill>
            <a:blip r:embed="rId4"/>
            <a:srcRect l="16749" t="0" r="16749" b="0"/>
            <a:stretch>
              <a:fillRect/>
            </a:stretch>
          </p:blipFill>
          <p:spPr>
            <a:xfrm flipH="false" flipV="false">
              <a:off x="0" y="0"/>
              <a:ext cx="7296929" cy="10972800"/>
            </a:xfrm>
            <a:prstGeom prst="rect">
              <a:avLst/>
            </a:prstGeom>
          </p:spPr>
        </p:pic>
      </p:grpSp>
      <p:sp>
        <p:nvSpPr>
          <p:cNvPr name="Freeform 15" id="15"/>
          <p:cNvSpPr/>
          <p:nvPr/>
        </p:nvSpPr>
        <p:spPr>
          <a:xfrm flipH="false" flipV="false" rot="0">
            <a:off x="625988" y="5302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16" id="16"/>
          <p:cNvSpPr txBox="true"/>
          <p:nvPr/>
        </p:nvSpPr>
        <p:spPr>
          <a:xfrm rot="0">
            <a:off x="8064727" y="1257300"/>
            <a:ext cx="4790206" cy="920750"/>
          </a:xfrm>
          <a:prstGeom prst="rect">
            <a:avLst/>
          </a:prstGeom>
        </p:spPr>
        <p:txBody>
          <a:bodyPr anchor="t" rtlCol="false" tIns="0" lIns="0" bIns="0" rIns="0">
            <a:spAutoFit/>
          </a:bodyPr>
          <a:lstStyle/>
          <a:p>
            <a:pPr algn="l">
              <a:lnSpc>
                <a:spcPts val="7150"/>
              </a:lnSpc>
            </a:pPr>
            <a:r>
              <a:rPr lang="en-US" sz="6500" b="true">
                <a:solidFill>
                  <a:srgbClr val="284F5A"/>
                </a:solidFill>
                <a:latin typeface="Barlow Condensed Bold"/>
                <a:ea typeface="Barlow Condensed Bold"/>
                <a:cs typeface="Barlow Condensed Bold"/>
                <a:sym typeface="Barlow Condensed Bold"/>
              </a:rPr>
              <a:t>DATASET:</a:t>
            </a:r>
          </a:p>
        </p:txBody>
      </p:sp>
      <p:sp>
        <p:nvSpPr>
          <p:cNvPr name="TextBox 17" id="17"/>
          <p:cNvSpPr txBox="true"/>
          <p:nvPr/>
        </p:nvSpPr>
        <p:spPr>
          <a:xfrm rot="0">
            <a:off x="8064727" y="2455470"/>
            <a:ext cx="8547258" cy="3683314"/>
          </a:xfrm>
          <a:prstGeom prst="rect">
            <a:avLst/>
          </a:prstGeom>
        </p:spPr>
        <p:txBody>
          <a:bodyPr anchor="t" rtlCol="false" tIns="0" lIns="0" bIns="0" rIns="0">
            <a:spAutoFit/>
          </a:bodyPr>
          <a:lstStyle/>
          <a:p>
            <a:pPr algn="l">
              <a:lnSpc>
                <a:spcPts val="3701"/>
              </a:lnSpc>
              <a:spcBef>
                <a:spcPct val="0"/>
              </a:spcBef>
            </a:pPr>
            <a:r>
              <a:rPr lang="en-US" sz="2643">
                <a:solidFill>
                  <a:srgbClr val="284F5A"/>
                </a:solidFill>
                <a:latin typeface="Open Sans"/>
                <a:ea typeface="Open Sans"/>
                <a:cs typeface="Open Sans"/>
                <a:sym typeface="Open Sans"/>
              </a:rPr>
              <a:t>For this project, we will collect facial image data from 10 selected individuals. Multiple images will be captured for each person under varying lighting conditions and facial expressions to improve model robustness. After data collection, the images will be annotated and labeled with the corresponding individual’s identity. This labeled dataset will then be used to train and evaluate the face recognition model.</a:t>
            </a:r>
          </a:p>
        </p:txBody>
      </p:sp>
      <p:sp>
        <p:nvSpPr>
          <p:cNvPr name="TextBox 18" id="18"/>
          <p:cNvSpPr txBox="true"/>
          <p:nvPr/>
        </p:nvSpPr>
        <p:spPr>
          <a:xfrm rot="0">
            <a:off x="8064727" y="6415009"/>
            <a:ext cx="8547258" cy="1374993"/>
          </a:xfrm>
          <a:prstGeom prst="rect">
            <a:avLst/>
          </a:prstGeom>
        </p:spPr>
        <p:txBody>
          <a:bodyPr anchor="t" rtlCol="false" tIns="0" lIns="0" bIns="0" rIns="0">
            <a:spAutoFit/>
          </a:bodyPr>
          <a:lstStyle/>
          <a:p>
            <a:pPr algn="l">
              <a:lnSpc>
                <a:spcPts val="3701"/>
              </a:lnSpc>
              <a:spcBef>
                <a:spcPct val="0"/>
              </a:spcBef>
            </a:pPr>
            <a:r>
              <a:rPr lang="en-US" sz="2643">
                <a:solidFill>
                  <a:srgbClr val="284F5A"/>
                </a:solidFill>
                <a:latin typeface="Open Sans"/>
                <a:ea typeface="Open Sans"/>
                <a:cs typeface="Open Sans"/>
                <a:sym typeface="Open Sans"/>
              </a:rPr>
              <a:t>We will try to collect the database from internet if it meets our requirements. Else we will manually build the database.</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749838" y="7527480"/>
            <a:ext cx="47625" cy="1740345"/>
            <a:chOff x="0" y="0"/>
            <a:chExt cx="12543" cy="458362"/>
          </a:xfrm>
        </p:grpSpPr>
        <p:sp>
          <p:nvSpPr>
            <p:cNvPr name="Freeform 3" id="3"/>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4" id="4"/>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259300" y="0"/>
            <a:ext cx="1028700" cy="1028700"/>
            <a:chOff x="0" y="0"/>
            <a:chExt cx="270933" cy="270933"/>
          </a:xfrm>
        </p:grpSpPr>
        <p:sp>
          <p:nvSpPr>
            <p:cNvPr name="Freeform 7" id="7"/>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8" id="8"/>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7259300" y="9258300"/>
            <a:ext cx="1028700" cy="1028700"/>
            <a:chOff x="0" y="0"/>
            <a:chExt cx="270933" cy="270933"/>
          </a:xfrm>
        </p:grpSpPr>
        <p:sp>
          <p:nvSpPr>
            <p:cNvPr name="Freeform 10" id="10"/>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1" id="11"/>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2559460" y="1038225"/>
            <a:ext cx="4704355" cy="8229600"/>
            <a:chOff x="0" y="0"/>
            <a:chExt cx="6272473" cy="10972800"/>
          </a:xfrm>
        </p:grpSpPr>
        <p:pic>
          <p:nvPicPr>
            <p:cNvPr name="Picture 13" id="13"/>
            <p:cNvPicPr>
              <a:picLocks noChangeAspect="true"/>
            </p:cNvPicPr>
            <p:nvPr/>
          </p:nvPicPr>
          <p:blipFill>
            <a:blip r:embed="rId4"/>
            <a:srcRect l="21418" t="0" r="21418" b="0"/>
            <a:stretch>
              <a:fillRect/>
            </a:stretch>
          </p:blipFill>
          <p:spPr>
            <a:xfrm flipH="false" flipV="false">
              <a:off x="0" y="0"/>
              <a:ext cx="6272473" cy="10972800"/>
            </a:xfrm>
            <a:prstGeom prst="rect">
              <a:avLst/>
            </a:prstGeom>
          </p:spPr>
        </p:pic>
      </p:grpSp>
      <p:sp>
        <p:nvSpPr>
          <p:cNvPr name="TextBox 14" id="14"/>
          <p:cNvSpPr txBox="true"/>
          <p:nvPr/>
        </p:nvSpPr>
        <p:spPr>
          <a:xfrm rot="0">
            <a:off x="17499918" y="9638067"/>
            <a:ext cx="547464" cy="240665"/>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04</a:t>
            </a:r>
          </a:p>
        </p:txBody>
      </p:sp>
      <p:sp>
        <p:nvSpPr>
          <p:cNvPr name="TextBox 15" id="15"/>
          <p:cNvSpPr txBox="true"/>
          <p:nvPr/>
        </p:nvSpPr>
        <p:spPr>
          <a:xfrm rot="0">
            <a:off x="1670617" y="1104900"/>
            <a:ext cx="4125510" cy="920750"/>
          </a:xfrm>
          <a:prstGeom prst="rect">
            <a:avLst/>
          </a:prstGeom>
        </p:spPr>
        <p:txBody>
          <a:bodyPr anchor="t" rtlCol="false" tIns="0" lIns="0" bIns="0" rIns="0">
            <a:spAutoFit/>
          </a:bodyPr>
          <a:lstStyle/>
          <a:p>
            <a:pPr algn="l">
              <a:lnSpc>
                <a:spcPts val="7150"/>
              </a:lnSpc>
            </a:pPr>
            <a:r>
              <a:rPr lang="en-US" sz="6500" b="true">
                <a:solidFill>
                  <a:srgbClr val="284F5A"/>
                </a:solidFill>
                <a:latin typeface="Barlow Condensed Bold"/>
                <a:ea typeface="Barlow Condensed Bold"/>
                <a:cs typeface="Barlow Condensed Bold"/>
                <a:sym typeface="Barlow Condensed Bold"/>
              </a:rPr>
              <a:t>TOOLS: </a:t>
            </a:r>
          </a:p>
        </p:txBody>
      </p:sp>
      <p:sp>
        <p:nvSpPr>
          <p:cNvPr name="TextBox 16" id="16"/>
          <p:cNvSpPr txBox="true"/>
          <p:nvPr/>
        </p:nvSpPr>
        <p:spPr>
          <a:xfrm rot="0">
            <a:off x="9139238" y="4652327"/>
            <a:ext cx="9525" cy="887095"/>
          </a:xfrm>
          <a:prstGeom prst="rect">
            <a:avLst/>
          </a:prstGeom>
        </p:spPr>
        <p:txBody>
          <a:bodyPr anchor="t" rtlCol="false" tIns="0" lIns="0" bIns="0" rIns="0">
            <a:spAutoFit/>
          </a:bodyPr>
          <a:lstStyle/>
          <a:p>
            <a:pPr algn="ctr">
              <a:lnSpc>
                <a:spcPts val="7279"/>
              </a:lnSpc>
            </a:pPr>
          </a:p>
        </p:txBody>
      </p:sp>
      <p:sp>
        <p:nvSpPr>
          <p:cNvPr name="TextBox 17" id="17"/>
          <p:cNvSpPr txBox="true"/>
          <p:nvPr/>
        </p:nvSpPr>
        <p:spPr>
          <a:xfrm rot="0">
            <a:off x="2028189" y="2169193"/>
            <a:ext cx="1109216" cy="431799"/>
          </a:xfrm>
          <a:prstGeom prst="rect">
            <a:avLst/>
          </a:prstGeom>
        </p:spPr>
        <p:txBody>
          <a:bodyPr anchor="t" rtlCol="false" tIns="0" lIns="0" bIns="0" rIns="0">
            <a:spAutoFit/>
          </a:bodyPr>
          <a:lstStyle/>
          <a:p>
            <a:pPr algn="ctr">
              <a:lnSpc>
                <a:spcPts val="3500"/>
              </a:lnSpc>
            </a:pPr>
            <a:r>
              <a:rPr lang="en-US" sz="2500">
                <a:solidFill>
                  <a:srgbClr val="284F5A"/>
                </a:solidFill>
                <a:latin typeface="Canva Sans"/>
                <a:ea typeface="Canva Sans"/>
                <a:cs typeface="Canva Sans"/>
                <a:sym typeface="Canva Sans"/>
              </a:rPr>
              <a:t>Python</a:t>
            </a:r>
          </a:p>
        </p:txBody>
      </p:sp>
      <p:sp>
        <p:nvSpPr>
          <p:cNvPr name="TextBox 18" id="18"/>
          <p:cNvSpPr txBox="true"/>
          <p:nvPr/>
        </p:nvSpPr>
        <p:spPr>
          <a:xfrm rot="0">
            <a:off x="2582797" y="2762918"/>
            <a:ext cx="8918307" cy="989965"/>
          </a:xfrm>
          <a:prstGeom prst="rect">
            <a:avLst/>
          </a:prstGeom>
        </p:spPr>
        <p:txBody>
          <a:bodyPr anchor="t" rtlCol="false" tIns="0" lIns="0" bIns="0" rIns="0">
            <a:spAutoFit/>
          </a:bodyPr>
          <a:lstStyle/>
          <a:p>
            <a:pPr algn="l">
              <a:lnSpc>
                <a:spcPts val="2659"/>
              </a:lnSpc>
              <a:spcBef>
                <a:spcPct val="0"/>
              </a:spcBef>
            </a:pPr>
            <a:r>
              <a:rPr lang="en-US" sz="1899">
                <a:solidFill>
                  <a:srgbClr val="284F5A"/>
                </a:solidFill>
                <a:latin typeface="Canva Sans"/>
                <a:ea typeface="Canva Sans"/>
                <a:cs typeface="Canva Sans"/>
                <a:sym typeface="Canva Sans"/>
              </a:rPr>
              <a:t>The c</a:t>
            </a:r>
            <a:r>
              <a:rPr lang="en-US" sz="1899">
                <a:solidFill>
                  <a:srgbClr val="284F5A"/>
                </a:solidFill>
                <a:latin typeface="Canva Sans"/>
                <a:ea typeface="Canva Sans"/>
                <a:cs typeface="Canva Sans"/>
                <a:sym typeface="Canva Sans"/>
              </a:rPr>
              <a:t>ore programming language used for scripting and model development. Known for its simplicity, readability, and strong support for machine learning libraries.</a:t>
            </a:r>
          </a:p>
        </p:txBody>
      </p:sp>
      <p:sp>
        <p:nvSpPr>
          <p:cNvPr name="TextBox 19" id="19"/>
          <p:cNvSpPr txBox="true"/>
          <p:nvPr/>
        </p:nvSpPr>
        <p:spPr>
          <a:xfrm rot="0">
            <a:off x="842873" y="3895758"/>
            <a:ext cx="4953254" cy="431799"/>
          </a:xfrm>
          <a:prstGeom prst="rect">
            <a:avLst/>
          </a:prstGeom>
        </p:spPr>
        <p:txBody>
          <a:bodyPr anchor="t" rtlCol="false" tIns="0" lIns="0" bIns="0" rIns="0">
            <a:spAutoFit/>
          </a:bodyPr>
          <a:lstStyle/>
          <a:p>
            <a:pPr algn="ctr">
              <a:lnSpc>
                <a:spcPts val="3500"/>
              </a:lnSpc>
            </a:pPr>
            <a:r>
              <a:rPr lang="en-US" sz="2500">
                <a:solidFill>
                  <a:srgbClr val="284F5A"/>
                </a:solidFill>
                <a:latin typeface="Canva Sans"/>
                <a:ea typeface="Canva Sans"/>
                <a:cs typeface="Canva Sans"/>
                <a:sym typeface="Canva Sans"/>
              </a:rPr>
              <a:t>Jupyter Notebook</a:t>
            </a:r>
          </a:p>
        </p:txBody>
      </p:sp>
      <p:sp>
        <p:nvSpPr>
          <p:cNvPr name="TextBox 20" id="20"/>
          <p:cNvSpPr txBox="true"/>
          <p:nvPr/>
        </p:nvSpPr>
        <p:spPr>
          <a:xfrm rot="0">
            <a:off x="2582797" y="4435508"/>
            <a:ext cx="8918307" cy="989965"/>
          </a:xfrm>
          <a:prstGeom prst="rect">
            <a:avLst/>
          </a:prstGeom>
        </p:spPr>
        <p:txBody>
          <a:bodyPr anchor="t" rtlCol="false" tIns="0" lIns="0" bIns="0" rIns="0">
            <a:spAutoFit/>
          </a:bodyPr>
          <a:lstStyle/>
          <a:p>
            <a:pPr algn="l">
              <a:lnSpc>
                <a:spcPts val="2659"/>
              </a:lnSpc>
              <a:spcBef>
                <a:spcPct val="0"/>
              </a:spcBef>
            </a:pPr>
            <a:r>
              <a:rPr lang="en-US" sz="1899">
                <a:solidFill>
                  <a:srgbClr val="284F5A"/>
                </a:solidFill>
                <a:latin typeface="Canva Sans"/>
                <a:ea typeface="Canva Sans"/>
                <a:cs typeface="Canva Sans"/>
                <a:sym typeface="Canva Sans"/>
              </a:rPr>
              <a:t>A</a:t>
            </a:r>
            <a:r>
              <a:rPr lang="en-US" sz="1899">
                <a:solidFill>
                  <a:srgbClr val="284F5A"/>
                </a:solidFill>
                <a:latin typeface="Canva Sans"/>
                <a:ea typeface="Canva Sans"/>
                <a:cs typeface="Canva Sans"/>
                <a:sym typeface="Canva Sans"/>
              </a:rPr>
              <a:t>n interactive development environment ideal for writing, testing, and visualizing code. Ideal for documentation, testing, and iterative development.</a:t>
            </a:r>
          </a:p>
        </p:txBody>
      </p:sp>
      <p:sp>
        <p:nvSpPr>
          <p:cNvPr name="TextBox 21" id="21"/>
          <p:cNvSpPr txBox="true"/>
          <p:nvPr/>
        </p:nvSpPr>
        <p:spPr>
          <a:xfrm rot="0">
            <a:off x="1287025" y="5511198"/>
            <a:ext cx="2884175" cy="431799"/>
          </a:xfrm>
          <a:prstGeom prst="rect">
            <a:avLst/>
          </a:prstGeom>
        </p:spPr>
        <p:txBody>
          <a:bodyPr anchor="t" rtlCol="false" tIns="0" lIns="0" bIns="0" rIns="0">
            <a:spAutoFit/>
          </a:bodyPr>
          <a:lstStyle/>
          <a:p>
            <a:pPr algn="ctr">
              <a:lnSpc>
                <a:spcPts val="3500"/>
              </a:lnSpc>
            </a:pPr>
            <a:r>
              <a:rPr lang="en-US" sz="2500">
                <a:solidFill>
                  <a:srgbClr val="284F5A"/>
                </a:solidFill>
                <a:latin typeface="Canva Sans"/>
                <a:ea typeface="Canva Sans"/>
                <a:cs typeface="Canva Sans"/>
                <a:sym typeface="Canva Sans"/>
              </a:rPr>
              <a:t>Scikit-learn</a:t>
            </a:r>
          </a:p>
        </p:txBody>
      </p:sp>
      <p:sp>
        <p:nvSpPr>
          <p:cNvPr name="TextBox 22" id="22"/>
          <p:cNvSpPr txBox="true"/>
          <p:nvPr/>
        </p:nvSpPr>
        <p:spPr>
          <a:xfrm rot="0">
            <a:off x="2582797" y="6075997"/>
            <a:ext cx="8918307" cy="989965"/>
          </a:xfrm>
          <a:prstGeom prst="rect">
            <a:avLst/>
          </a:prstGeom>
        </p:spPr>
        <p:txBody>
          <a:bodyPr anchor="t" rtlCol="false" tIns="0" lIns="0" bIns="0" rIns="0">
            <a:spAutoFit/>
          </a:bodyPr>
          <a:lstStyle/>
          <a:p>
            <a:pPr algn="l">
              <a:lnSpc>
                <a:spcPts val="2659"/>
              </a:lnSpc>
              <a:spcBef>
                <a:spcPct val="0"/>
              </a:spcBef>
            </a:pPr>
            <a:r>
              <a:rPr lang="en-US" sz="1899">
                <a:solidFill>
                  <a:srgbClr val="284F5A"/>
                </a:solidFill>
                <a:latin typeface="Canva Sans"/>
                <a:ea typeface="Canva Sans"/>
                <a:cs typeface="Canva Sans"/>
                <a:sym typeface="Canva Sans"/>
              </a:rPr>
              <a:t> A</a:t>
            </a:r>
            <a:r>
              <a:rPr lang="en-US" sz="1899">
                <a:solidFill>
                  <a:srgbClr val="284F5A"/>
                </a:solidFill>
                <a:latin typeface="Canva Sans"/>
                <a:ea typeface="Canva Sans"/>
                <a:cs typeface="Canva Sans"/>
                <a:sym typeface="Canva Sans"/>
              </a:rPr>
              <a:t> powerful machine learning library used for data preprocessing, model evaluation, and performance tuning. Also used to implement machine learning models.</a:t>
            </a:r>
          </a:p>
        </p:txBody>
      </p:sp>
      <p:sp>
        <p:nvSpPr>
          <p:cNvPr name="TextBox 23" id="23"/>
          <p:cNvSpPr txBox="true"/>
          <p:nvPr/>
        </p:nvSpPr>
        <p:spPr>
          <a:xfrm rot="0">
            <a:off x="770938" y="7208837"/>
            <a:ext cx="4732934" cy="431799"/>
          </a:xfrm>
          <a:prstGeom prst="rect">
            <a:avLst/>
          </a:prstGeom>
        </p:spPr>
        <p:txBody>
          <a:bodyPr anchor="t" rtlCol="false" tIns="0" lIns="0" bIns="0" rIns="0">
            <a:spAutoFit/>
          </a:bodyPr>
          <a:lstStyle/>
          <a:p>
            <a:pPr algn="ctr">
              <a:lnSpc>
                <a:spcPts val="3500"/>
              </a:lnSpc>
            </a:pPr>
            <a:r>
              <a:rPr lang="en-US" sz="2500">
                <a:solidFill>
                  <a:srgbClr val="284F5A"/>
                </a:solidFill>
                <a:latin typeface="Canva Sans"/>
                <a:ea typeface="Canva Sans"/>
                <a:cs typeface="Canva Sans"/>
                <a:sym typeface="Canva Sans"/>
              </a:rPr>
              <a:t>NumPy &amp; Pandas</a:t>
            </a:r>
          </a:p>
        </p:txBody>
      </p:sp>
      <p:sp>
        <p:nvSpPr>
          <p:cNvPr name="TextBox 24" id="24"/>
          <p:cNvSpPr txBox="true"/>
          <p:nvPr/>
        </p:nvSpPr>
        <p:spPr>
          <a:xfrm rot="0">
            <a:off x="2582797" y="7745412"/>
            <a:ext cx="8918307" cy="656590"/>
          </a:xfrm>
          <a:prstGeom prst="rect">
            <a:avLst/>
          </a:prstGeom>
        </p:spPr>
        <p:txBody>
          <a:bodyPr anchor="t" rtlCol="false" tIns="0" lIns="0" bIns="0" rIns="0">
            <a:spAutoFit/>
          </a:bodyPr>
          <a:lstStyle/>
          <a:p>
            <a:pPr algn="l">
              <a:lnSpc>
                <a:spcPts val="2659"/>
              </a:lnSpc>
              <a:spcBef>
                <a:spcPct val="0"/>
              </a:spcBef>
            </a:pPr>
            <a:r>
              <a:rPr lang="en-US" sz="1899">
                <a:solidFill>
                  <a:srgbClr val="284F5A"/>
                </a:solidFill>
                <a:latin typeface="Canva Sans"/>
                <a:ea typeface="Canva Sans"/>
                <a:cs typeface="Canva Sans"/>
                <a:sym typeface="Canva Sans"/>
              </a:rPr>
              <a:t>Us</a:t>
            </a:r>
            <a:r>
              <a:rPr lang="en-US" sz="1899">
                <a:solidFill>
                  <a:srgbClr val="284F5A"/>
                </a:solidFill>
                <a:latin typeface="Canva Sans"/>
                <a:ea typeface="Canva Sans"/>
                <a:cs typeface="Canva Sans"/>
                <a:sym typeface="Canva Sans"/>
              </a:rPr>
              <a:t>eful for managing image data arrays and handling dataset structures efficiently.</a:t>
            </a:r>
          </a:p>
        </p:txBody>
      </p:sp>
      <p:sp>
        <p:nvSpPr>
          <p:cNvPr name="TextBox 25" id="25"/>
          <p:cNvSpPr txBox="true"/>
          <p:nvPr/>
        </p:nvSpPr>
        <p:spPr>
          <a:xfrm rot="0">
            <a:off x="1028700" y="8544877"/>
            <a:ext cx="3601217" cy="431799"/>
          </a:xfrm>
          <a:prstGeom prst="rect">
            <a:avLst/>
          </a:prstGeom>
        </p:spPr>
        <p:txBody>
          <a:bodyPr anchor="t" rtlCol="false" tIns="0" lIns="0" bIns="0" rIns="0">
            <a:spAutoFit/>
          </a:bodyPr>
          <a:lstStyle/>
          <a:p>
            <a:pPr algn="ctr">
              <a:lnSpc>
                <a:spcPts val="3500"/>
              </a:lnSpc>
            </a:pPr>
            <a:r>
              <a:rPr lang="en-US" sz="2500">
                <a:solidFill>
                  <a:srgbClr val="284F5A"/>
                </a:solidFill>
                <a:latin typeface="Canva Sans"/>
                <a:ea typeface="Canva Sans"/>
                <a:cs typeface="Canva Sans"/>
                <a:sym typeface="Canva Sans"/>
              </a:rPr>
              <a:t>Joblib / Pickle</a:t>
            </a:r>
          </a:p>
        </p:txBody>
      </p:sp>
      <p:sp>
        <p:nvSpPr>
          <p:cNvPr name="TextBox 26" id="26"/>
          <p:cNvSpPr txBox="true"/>
          <p:nvPr/>
        </p:nvSpPr>
        <p:spPr>
          <a:xfrm rot="0">
            <a:off x="2582797" y="9081451"/>
            <a:ext cx="8918307" cy="323215"/>
          </a:xfrm>
          <a:prstGeom prst="rect">
            <a:avLst/>
          </a:prstGeom>
        </p:spPr>
        <p:txBody>
          <a:bodyPr anchor="t" rtlCol="false" tIns="0" lIns="0" bIns="0" rIns="0">
            <a:spAutoFit/>
          </a:bodyPr>
          <a:lstStyle/>
          <a:p>
            <a:pPr algn="l">
              <a:lnSpc>
                <a:spcPts val="2659"/>
              </a:lnSpc>
              <a:spcBef>
                <a:spcPct val="0"/>
              </a:spcBef>
            </a:pPr>
            <a:r>
              <a:rPr lang="en-US" sz="1899">
                <a:solidFill>
                  <a:srgbClr val="284F5A"/>
                </a:solidFill>
                <a:latin typeface="Canva Sans"/>
                <a:ea typeface="Canva Sans"/>
                <a:cs typeface="Canva Sans"/>
                <a:sym typeface="Canva Sans"/>
              </a:rPr>
              <a:t>F</a:t>
            </a:r>
            <a:r>
              <a:rPr lang="en-US" sz="1899">
                <a:solidFill>
                  <a:srgbClr val="284F5A"/>
                </a:solidFill>
                <a:latin typeface="Canva Sans"/>
                <a:ea typeface="Canva Sans"/>
                <a:cs typeface="Canva Sans"/>
                <a:sym typeface="Canva Sans"/>
              </a:rPr>
              <a:t>or saving and loading trained models efficiently.</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749838" y="7527480"/>
            <a:ext cx="47625" cy="1740345"/>
            <a:chOff x="0" y="0"/>
            <a:chExt cx="12543" cy="458362"/>
          </a:xfrm>
        </p:grpSpPr>
        <p:sp>
          <p:nvSpPr>
            <p:cNvPr name="Freeform 3" id="3"/>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4" id="4"/>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259300" y="0"/>
            <a:ext cx="1028700" cy="1028700"/>
            <a:chOff x="0" y="0"/>
            <a:chExt cx="270933" cy="270933"/>
          </a:xfrm>
        </p:grpSpPr>
        <p:sp>
          <p:nvSpPr>
            <p:cNvPr name="Freeform 7" id="7"/>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8" id="8"/>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7259300" y="9258300"/>
            <a:ext cx="1028700" cy="1028700"/>
            <a:chOff x="0" y="0"/>
            <a:chExt cx="270933" cy="270933"/>
          </a:xfrm>
        </p:grpSpPr>
        <p:sp>
          <p:nvSpPr>
            <p:cNvPr name="Freeform 10" id="10"/>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1" id="11"/>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039108" y="1028700"/>
            <a:ext cx="4893363" cy="8239125"/>
            <a:chOff x="0" y="0"/>
            <a:chExt cx="6524484" cy="10985500"/>
          </a:xfrm>
        </p:grpSpPr>
        <p:pic>
          <p:nvPicPr>
            <p:cNvPr name="Picture 13" id="13"/>
            <p:cNvPicPr>
              <a:picLocks noChangeAspect="true"/>
            </p:cNvPicPr>
            <p:nvPr/>
          </p:nvPicPr>
          <p:blipFill>
            <a:blip r:embed="rId4"/>
            <a:srcRect l="20304" t="0" r="20304" b="0"/>
            <a:stretch>
              <a:fillRect/>
            </a:stretch>
          </p:blipFill>
          <p:spPr>
            <a:xfrm flipH="false" flipV="false">
              <a:off x="0" y="0"/>
              <a:ext cx="6524484" cy="10985500"/>
            </a:xfrm>
            <a:prstGeom prst="rect">
              <a:avLst/>
            </a:prstGeom>
          </p:spPr>
        </p:pic>
      </p:grpSp>
      <p:sp>
        <p:nvSpPr>
          <p:cNvPr name="TextBox 14" id="14"/>
          <p:cNvSpPr txBox="true"/>
          <p:nvPr/>
        </p:nvSpPr>
        <p:spPr>
          <a:xfrm rot="0">
            <a:off x="7287266" y="2216688"/>
            <a:ext cx="8547258" cy="6907610"/>
          </a:xfrm>
          <a:prstGeom prst="rect">
            <a:avLst/>
          </a:prstGeom>
        </p:spPr>
        <p:txBody>
          <a:bodyPr anchor="t" rtlCol="false" tIns="0" lIns="0" bIns="0" rIns="0">
            <a:spAutoFit/>
          </a:bodyPr>
          <a:lstStyle/>
          <a:p>
            <a:pPr algn="l">
              <a:lnSpc>
                <a:spcPts val="3499"/>
              </a:lnSpc>
            </a:pPr>
            <a:r>
              <a:rPr lang="en-US" sz="2499">
                <a:solidFill>
                  <a:srgbClr val="284F5A"/>
                </a:solidFill>
                <a:latin typeface="Open Sans"/>
                <a:ea typeface="Open Sans"/>
                <a:cs typeface="Open Sans"/>
                <a:sym typeface="Open Sans"/>
              </a:rPr>
              <a:t>Data Collection</a:t>
            </a:r>
          </a:p>
          <a:p>
            <a:pPr algn="l" marL="388620" indent="-194310" lvl="1">
              <a:lnSpc>
                <a:spcPts val="2520"/>
              </a:lnSpc>
              <a:buFont typeface="Arial"/>
              <a:buChar char="•"/>
            </a:pPr>
            <a:r>
              <a:rPr lang="en-US" sz="1800">
                <a:solidFill>
                  <a:srgbClr val="284F5A"/>
                </a:solidFill>
                <a:latin typeface="Open Sans"/>
                <a:ea typeface="Open Sans"/>
                <a:cs typeface="Open Sans"/>
                <a:sym typeface="Open Sans"/>
              </a:rPr>
              <a:t>Capture facial images of 10 individuals under varied conditions.</a:t>
            </a:r>
          </a:p>
          <a:p>
            <a:pPr algn="l" marL="388620" indent="-194310" lvl="1">
              <a:lnSpc>
                <a:spcPts val="2520"/>
              </a:lnSpc>
              <a:spcBef>
                <a:spcPct val="0"/>
              </a:spcBef>
              <a:buFont typeface="Arial"/>
              <a:buChar char="•"/>
            </a:pPr>
            <a:r>
              <a:rPr lang="en-US" sz="1800">
                <a:solidFill>
                  <a:srgbClr val="284F5A"/>
                </a:solidFill>
                <a:latin typeface="Open Sans"/>
                <a:ea typeface="Open Sans"/>
                <a:cs typeface="Open Sans"/>
                <a:sym typeface="Open Sans"/>
              </a:rPr>
              <a:t>Ensure diversity in expressions and angles for each person.</a:t>
            </a:r>
          </a:p>
          <a:p>
            <a:pPr algn="l">
              <a:lnSpc>
                <a:spcPts val="2520"/>
              </a:lnSpc>
              <a:spcBef>
                <a:spcPct val="0"/>
              </a:spcBef>
            </a:pPr>
          </a:p>
          <a:p>
            <a:pPr algn="l">
              <a:lnSpc>
                <a:spcPts val="3499"/>
              </a:lnSpc>
              <a:spcBef>
                <a:spcPct val="0"/>
              </a:spcBef>
            </a:pPr>
            <a:r>
              <a:rPr lang="en-US" sz="2499">
                <a:solidFill>
                  <a:srgbClr val="284F5A"/>
                </a:solidFill>
                <a:latin typeface="Open Sans"/>
                <a:ea typeface="Open Sans"/>
                <a:cs typeface="Open Sans"/>
                <a:sym typeface="Open Sans"/>
              </a:rPr>
              <a:t>Preprocessing</a:t>
            </a:r>
          </a:p>
          <a:p>
            <a:pPr algn="l" marL="388620" indent="-194310" lvl="1">
              <a:lnSpc>
                <a:spcPts val="2520"/>
              </a:lnSpc>
              <a:spcBef>
                <a:spcPct val="0"/>
              </a:spcBef>
              <a:buFont typeface="Arial"/>
              <a:buChar char="•"/>
            </a:pPr>
            <a:r>
              <a:rPr lang="en-US" sz="1800">
                <a:solidFill>
                  <a:srgbClr val="284F5A"/>
                </a:solidFill>
                <a:latin typeface="Open Sans"/>
                <a:ea typeface="Open Sans"/>
                <a:cs typeface="Open Sans"/>
                <a:sym typeface="Open Sans"/>
              </a:rPr>
              <a:t>Convert images to grayscale and resize for uniformity.</a:t>
            </a:r>
          </a:p>
          <a:p>
            <a:pPr algn="l" marL="388620" indent="-194310" lvl="1">
              <a:lnSpc>
                <a:spcPts val="2520"/>
              </a:lnSpc>
              <a:spcBef>
                <a:spcPct val="0"/>
              </a:spcBef>
              <a:buFont typeface="Arial"/>
              <a:buChar char="•"/>
            </a:pPr>
            <a:r>
              <a:rPr lang="en-US" sz="1800">
                <a:solidFill>
                  <a:srgbClr val="284F5A"/>
                </a:solidFill>
                <a:latin typeface="Open Sans"/>
                <a:ea typeface="Open Sans"/>
                <a:cs typeface="Open Sans"/>
                <a:sym typeface="Open Sans"/>
              </a:rPr>
              <a:t>Normalize pixel values to enhance model performance.</a:t>
            </a:r>
          </a:p>
          <a:p>
            <a:pPr algn="l" marL="388620" indent="-194310" lvl="1">
              <a:lnSpc>
                <a:spcPts val="2520"/>
              </a:lnSpc>
              <a:spcBef>
                <a:spcPct val="0"/>
              </a:spcBef>
              <a:buFont typeface="Arial"/>
              <a:buChar char="•"/>
            </a:pPr>
          </a:p>
          <a:p>
            <a:pPr algn="l">
              <a:lnSpc>
                <a:spcPts val="3499"/>
              </a:lnSpc>
              <a:spcBef>
                <a:spcPct val="0"/>
              </a:spcBef>
            </a:pPr>
            <a:r>
              <a:rPr lang="en-US" sz="2499">
                <a:solidFill>
                  <a:srgbClr val="284F5A"/>
                </a:solidFill>
                <a:latin typeface="Open Sans"/>
                <a:ea typeface="Open Sans"/>
                <a:cs typeface="Open Sans"/>
                <a:sym typeface="Open Sans"/>
              </a:rPr>
              <a:t>Feature Extraction with PCA</a:t>
            </a:r>
          </a:p>
          <a:p>
            <a:pPr algn="l" marL="388620" indent="-194310" lvl="1">
              <a:lnSpc>
                <a:spcPts val="2520"/>
              </a:lnSpc>
              <a:spcBef>
                <a:spcPct val="0"/>
              </a:spcBef>
              <a:buFont typeface="Arial"/>
              <a:buChar char="•"/>
            </a:pPr>
            <a:r>
              <a:rPr lang="en-US" sz="1800">
                <a:solidFill>
                  <a:srgbClr val="284F5A"/>
                </a:solidFill>
                <a:latin typeface="Open Sans"/>
                <a:ea typeface="Open Sans"/>
                <a:cs typeface="Open Sans"/>
                <a:sym typeface="Open Sans"/>
              </a:rPr>
              <a:t>Apply Principal Component Analysis (PCA) to reduce image dimensionality.</a:t>
            </a:r>
          </a:p>
          <a:p>
            <a:pPr algn="l" marL="388620" indent="-194310" lvl="1">
              <a:lnSpc>
                <a:spcPts val="2520"/>
              </a:lnSpc>
              <a:spcBef>
                <a:spcPct val="0"/>
              </a:spcBef>
              <a:buFont typeface="Arial"/>
              <a:buChar char="•"/>
            </a:pPr>
            <a:r>
              <a:rPr lang="en-US" sz="1800">
                <a:solidFill>
                  <a:srgbClr val="284F5A"/>
                </a:solidFill>
                <a:latin typeface="Open Sans"/>
                <a:ea typeface="Open Sans"/>
                <a:cs typeface="Open Sans"/>
                <a:sym typeface="Open Sans"/>
              </a:rPr>
              <a:t>Retain essential facial features while reducing computational complexity.</a:t>
            </a:r>
          </a:p>
          <a:p>
            <a:pPr algn="l" marL="388620" indent="-194310" lvl="1">
              <a:lnSpc>
                <a:spcPts val="2520"/>
              </a:lnSpc>
              <a:spcBef>
                <a:spcPct val="0"/>
              </a:spcBef>
              <a:buFont typeface="Arial"/>
              <a:buChar char="•"/>
            </a:pPr>
          </a:p>
          <a:p>
            <a:pPr algn="l">
              <a:lnSpc>
                <a:spcPts val="3499"/>
              </a:lnSpc>
              <a:spcBef>
                <a:spcPct val="0"/>
              </a:spcBef>
            </a:pPr>
            <a:r>
              <a:rPr lang="en-US" sz="2499">
                <a:solidFill>
                  <a:srgbClr val="284F5A"/>
                </a:solidFill>
                <a:latin typeface="Open Sans"/>
                <a:ea typeface="Open Sans"/>
                <a:cs typeface="Open Sans"/>
                <a:sym typeface="Open Sans"/>
              </a:rPr>
              <a:t>Model Training</a:t>
            </a:r>
          </a:p>
          <a:p>
            <a:pPr algn="l" marL="388620" indent="-194310" lvl="1">
              <a:lnSpc>
                <a:spcPts val="2520"/>
              </a:lnSpc>
              <a:spcBef>
                <a:spcPct val="0"/>
              </a:spcBef>
              <a:buFont typeface="Arial"/>
              <a:buChar char="•"/>
            </a:pPr>
            <a:r>
              <a:rPr lang="en-US" sz="1800">
                <a:solidFill>
                  <a:srgbClr val="284F5A"/>
                </a:solidFill>
                <a:latin typeface="Open Sans"/>
                <a:ea typeface="Open Sans"/>
                <a:cs typeface="Open Sans"/>
                <a:sym typeface="Open Sans"/>
              </a:rPr>
              <a:t>Use the K-Nearest Neighbors (KNN) algorithm for classification.</a:t>
            </a:r>
          </a:p>
          <a:p>
            <a:pPr algn="l" marL="388620" indent="-194310" lvl="1">
              <a:lnSpc>
                <a:spcPts val="2520"/>
              </a:lnSpc>
              <a:spcBef>
                <a:spcPct val="0"/>
              </a:spcBef>
              <a:buFont typeface="Arial"/>
              <a:buChar char="•"/>
            </a:pPr>
            <a:r>
              <a:rPr lang="en-US" sz="1800">
                <a:solidFill>
                  <a:srgbClr val="284F5A"/>
                </a:solidFill>
                <a:latin typeface="Open Sans"/>
                <a:ea typeface="Open Sans"/>
                <a:cs typeface="Open Sans"/>
                <a:sym typeface="Open Sans"/>
              </a:rPr>
              <a:t>Train the model on PCA-transformed data.</a:t>
            </a:r>
          </a:p>
          <a:p>
            <a:pPr algn="l" marL="388620" indent="-194310" lvl="1">
              <a:lnSpc>
                <a:spcPts val="2520"/>
              </a:lnSpc>
              <a:spcBef>
                <a:spcPct val="0"/>
              </a:spcBef>
              <a:buFont typeface="Arial"/>
              <a:buChar char="•"/>
            </a:pPr>
          </a:p>
          <a:p>
            <a:pPr algn="l">
              <a:lnSpc>
                <a:spcPts val="3499"/>
              </a:lnSpc>
              <a:spcBef>
                <a:spcPct val="0"/>
              </a:spcBef>
            </a:pPr>
            <a:r>
              <a:rPr lang="en-US" sz="2499">
                <a:solidFill>
                  <a:srgbClr val="284F5A"/>
                </a:solidFill>
                <a:latin typeface="Open Sans"/>
                <a:ea typeface="Open Sans"/>
                <a:cs typeface="Open Sans"/>
                <a:sym typeface="Open Sans"/>
              </a:rPr>
              <a:t>Model Evaluation</a:t>
            </a:r>
          </a:p>
          <a:p>
            <a:pPr algn="l" marL="388620" indent="-194310" lvl="1">
              <a:lnSpc>
                <a:spcPts val="2520"/>
              </a:lnSpc>
              <a:spcBef>
                <a:spcPct val="0"/>
              </a:spcBef>
              <a:buFont typeface="Arial"/>
              <a:buChar char="•"/>
            </a:pPr>
            <a:r>
              <a:rPr lang="en-US" sz="1800">
                <a:solidFill>
                  <a:srgbClr val="284F5A"/>
                </a:solidFill>
                <a:latin typeface="Open Sans"/>
                <a:ea typeface="Open Sans"/>
                <a:cs typeface="Open Sans"/>
                <a:sym typeface="Open Sans"/>
              </a:rPr>
              <a:t>Test the model using a separate validation set.</a:t>
            </a:r>
          </a:p>
          <a:p>
            <a:pPr algn="l" marL="388620" indent="-194310" lvl="1">
              <a:lnSpc>
                <a:spcPts val="2520"/>
              </a:lnSpc>
              <a:spcBef>
                <a:spcPct val="0"/>
              </a:spcBef>
              <a:buFont typeface="Arial"/>
              <a:buChar char="•"/>
            </a:pPr>
            <a:r>
              <a:rPr lang="en-US" sz="1800">
                <a:solidFill>
                  <a:srgbClr val="284F5A"/>
                </a:solidFill>
                <a:latin typeface="Open Sans"/>
                <a:ea typeface="Open Sans"/>
                <a:cs typeface="Open Sans"/>
                <a:sym typeface="Open Sans"/>
              </a:rPr>
              <a:t>Evaluate accuracy, confusion matrix, and prediction speed.</a:t>
            </a:r>
          </a:p>
          <a:p>
            <a:pPr algn="l">
              <a:lnSpc>
                <a:spcPts val="2581"/>
              </a:lnSpc>
              <a:spcBef>
                <a:spcPct val="0"/>
              </a:spcBef>
            </a:pPr>
          </a:p>
        </p:txBody>
      </p:sp>
      <p:sp>
        <p:nvSpPr>
          <p:cNvPr name="TextBox 15" id="15"/>
          <p:cNvSpPr txBox="true"/>
          <p:nvPr/>
        </p:nvSpPr>
        <p:spPr>
          <a:xfrm rot="0">
            <a:off x="17499918" y="9638067"/>
            <a:ext cx="547464" cy="240665"/>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06</a:t>
            </a:r>
          </a:p>
        </p:txBody>
      </p:sp>
      <p:sp>
        <p:nvSpPr>
          <p:cNvPr name="TextBox 16" id="16"/>
          <p:cNvSpPr txBox="true"/>
          <p:nvPr/>
        </p:nvSpPr>
        <p:spPr>
          <a:xfrm rot="0">
            <a:off x="6357282" y="1095375"/>
            <a:ext cx="10902018" cy="920750"/>
          </a:xfrm>
          <a:prstGeom prst="rect">
            <a:avLst/>
          </a:prstGeom>
        </p:spPr>
        <p:txBody>
          <a:bodyPr anchor="t" rtlCol="false" tIns="0" lIns="0" bIns="0" rIns="0">
            <a:spAutoFit/>
          </a:bodyPr>
          <a:lstStyle/>
          <a:p>
            <a:pPr algn="l">
              <a:lnSpc>
                <a:spcPts val="7150"/>
              </a:lnSpc>
            </a:pPr>
            <a:r>
              <a:rPr lang="en-US" sz="6500" b="true">
                <a:solidFill>
                  <a:srgbClr val="284F5A"/>
                </a:solidFill>
                <a:latin typeface="Barlow Condensed Bold"/>
                <a:ea typeface="Barlow Condensed Bold"/>
                <a:cs typeface="Barlow Condensed Bold"/>
                <a:sym typeface="Barlow Condensed Bold"/>
              </a:rPr>
              <a:t>METHODOLOGY: HOW SYSTEM WORKS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749838" y="7527480"/>
            <a:ext cx="47625" cy="1740345"/>
            <a:chOff x="0" y="0"/>
            <a:chExt cx="12543" cy="458362"/>
          </a:xfrm>
        </p:grpSpPr>
        <p:sp>
          <p:nvSpPr>
            <p:cNvPr name="Freeform 3" id="3"/>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4" id="4"/>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259300" y="0"/>
            <a:ext cx="1028700" cy="1028700"/>
            <a:chOff x="0" y="0"/>
            <a:chExt cx="270933" cy="270933"/>
          </a:xfrm>
        </p:grpSpPr>
        <p:sp>
          <p:nvSpPr>
            <p:cNvPr name="Freeform 7" id="7"/>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8" id="8"/>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17259300" y="9258300"/>
            <a:ext cx="1028700" cy="1028700"/>
            <a:chOff x="0" y="0"/>
            <a:chExt cx="270933" cy="270933"/>
          </a:xfrm>
        </p:grpSpPr>
        <p:sp>
          <p:nvSpPr>
            <p:cNvPr name="Freeform 10" id="10"/>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1" id="11"/>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1020118" y="1019175"/>
            <a:ext cx="5695795" cy="8239125"/>
            <a:chOff x="0" y="0"/>
            <a:chExt cx="7594394" cy="10985500"/>
          </a:xfrm>
        </p:grpSpPr>
        <p:pic>
          <p:nvPicPr>
            <p:cNvPr name="Picture 13" id="13"/>
            <p:cNvPicPr>
              <a:picLocks noChangeAspect="true"/>
            </p:cNvPicPr>
            <p:nvPr/>
          </p:nvPicPr>
          <p:blipFill>
            <a:blip r:embed="rId4"/>
            <a:srcRect l="15434" t="0" r="15434" b="0"/>
            <a:stretch>
              <a:fillRect/>
            </a:stretch>
          </p:blipFill>
          <p:spPr>
            <a:xfrm flipH="false" flipV="false">
              <a:off x="0" y="0"/>
              <a:ext cx="7594394" cy="10985500"/>
            </a:xfrm>
            <a:prstGeom prst="rect">
              <a:avLst/>
            </a:prstGeom>
          </p:spPr>
        </p:pic>
      </p:grpSp>
      <p:sp>
        <p:nvSpPr>
          <p:cNvPr name="TextBox 14" id="14"/>
          <p:cNvSpPr txBox="true"/>
          <p:nvPr/>
        </p:nvSpPr>
        <p:spPr>
          <a:xfrm rot="0">
            <a:off x="17499918" y="9638067"/>
            <a:ext cx="547464" cy="240665"/>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05</a:t>
            </a:r>
          </a:p>
        </p:txBody>
      </p:sp>
      <p:sp>
        <p:nvSpPr>
          <p:cNvPr name="TextBox 15" id="15"/>
          <p:cNvSpPr txBox="true"/>
          <p:nvPr/>
        </p:nvSpPr>
        <p:spPr>
          <a:xfrm rot="0">
            <a:off x="7816789" y="1085850"/>
            <a:ext cx="9956861" cy="920750"/>
          </a:xfrm>
          <a:prstGeom prst="rect">
            <a:avLst/>
          </a:prstGeom>
        </p:spPr>
        <p:txBody>
          <a:bodyPr anchor="t" rtlCol="false" tIns="0" lIns="0" bIns="0" rIns="0">
            <a:spAutoFit/>
          </a:bodyPr>
          <a:lstStyle/>
          <a:p>
            <a:pPr algn="l">
              <a:lnSpc>
                <a:spcPts val="7150"/>
              </a:lnSpc>
            </a:pPr>
            <a:r>
              <a:rPr lang="en-US" sz="6500" b="true">
                <a:solidFill>
                  <a:srgbClr val="284F5A"/>
                </a:solidFill>
                <a:latin typeface="Barlow Condensed Bold"/>
                <a:ea typeface="Barlow Condensed Bold"/>
                <a:cs typeface="Barlow Condensed Bold"/>
                <a:sym typeface="Barlow Condensed Bold"/>
              </a:rPr>
              <a:t>MODEL USED FOR TRAINING (KNN)</a:t>
            </a:r>
          </a:p>
        </p:txBody>
      </p:sp>
      <p:sp>
        <p:nvSpPr>
          <p:cNvPr name="TextBox 16" id="16"/>
          <p:cNvSpPr txBox="true"/>
          <p:nvPr/>
        </p:nvSpPr>
        <p:spPr>
          <a:xfrm rot="0">
            <a:off x="7816789" y="2099188"/>
            <a:ext cx="8547258" cy="7567454"/>
          </a:xfrm>
          <a:prstGeom prst="rect">
            <a:avLst/>
          </a:prstGeom>
        </p:spPr>
        <p:txBody>
          <a:bodyPr anchor="t" rtlCol="false" tIns="0" lIns="0" bIns="0" rIns="0">
            <a:spAutoFit/>
          </a:bodyPr>
          <a:lstStyle/>
          <a:p>
            <a:pPr algn="l">
              <a:lnSpc>
                <a:spcPts val="3701"/>
              </a:lnSpc>
            </a:pPr>
            <a:r>
              <a:rPr lang="en-US" sz="2643" b="true">
                <a:solidFill>
                  <a:srgbClr val="284F5A"/>
                </a:solidFill>
                <a:latin typeface="Open Sans Bold"/>
                <a:ea typeface="Open Sans Bold"/>
                <a:cs typeface="Open Sans Bold"/>
                <a:sym typeface="Open Sans Bold"/>
              </a:rPr>
              <a:t>We will use the K-Nearest Neighbors (KNN) algorithm as our primary model for training.</a:t>
            </a:r>
          </a:p>
          <a:p>
            <a:pPr algn="l">
              <a:lnSpc>
                <a:spcPts val="3141"/>
              </a:lnSpc>
            </a:pPr>
          </a:p>
          <a:p>
            <a:pPr algn="l">
              <a:lnSpc>
                <a:spcPts val="3141"/>
              </a:lnSpc>
            </a:pPr>
            <a:r>
              <a:rPr lang="en-US" sz="2243">
                <a:solidFill>
                  <a:srgbClr val="284F5A"/>
                </a:solidFill>
                <a:latin typeface="Open Sans"/>
                <a:ea typeface="Open Sans"/>
                <a:cs typeface="Open Sans"/>
                <a:sym typeface="Open Sans"/>
              </a:rPr>
              <a:t>KNN is a simple yet effective classification method that works by comparing a test image to the most similar images in the training set, making it ideal for small datasets like ours with 10 individuals.</a:t>
            </a:r>
          </a:p>
          <a:p>
            <a:pPr algn="l">
              <a:lnSpc>
                <a:spcPts val="3141"/>
              </a:lnSpc>
            </a:pPr>
          </a:p>
          <a:p>
            <a:pPr algn="l">
              <a:lnSpc>
                <a:spcPts val="3141"/>
              </a:lnSpc>
            </a:pPr>
            <a:r>
              <a:rPr lang="en-US" sz="2243">
                <a:solidFill>
                  <a:srgbClr val="284F5A"/>
                </a:solidFill>
                <a:latin typeface="Open Sans"/>
                <a:ea typeface="Open Sans"/>
                <a:cs typeface="Open Sans"/>
                <a:sym typeface="Open Sans"/>
              </a:rPr>
              <a:t>To enhance performance and reduce computational complexity, we will apply Principal Component Analysis (PCA) for dimensionality reduction.</a:t>
            </a:r>
          </a:p>
          <a:p>
            <a:pPr algn="l">
              <a:lnSpc>
                <a:spcPts val="3141"/>
              </a:lnSpc>
            </a:pPr>
          </a:p>
          <a:p>
            <a:pPr algn="l">
              <a:lnSpc>
                <a:spcPts val="3141"/>
              </a:lnSpc>
            </a:pPr>
            <a:r>
              <a:rPr lang="en-US" sz="2243">
                <a:solidFill>
                  <a:srgbClr val="284F5A"/>
                </a:solidFill>
                <a:latin typeface="Open Sans"/>
                <a:ea typeface="Open Sans"/>
                <a:cs typeface="Open Sans"/>
                <a:sym typeface="Open Sans"/>
              </a:rPr>
              <a:t>PCA helps retain important facial features while minimizing noise and reducing the feature space.</a:t>
            </a:r>
          </a:p>
          <a:p>
            <a:pPr algn="l">
              <a:lnSpc>
                <a:spcPts val="3141"/>
              </a:lnSpc>
            </a:pPr>
          </a:p>
          <a:p>
            <a:pPr algn="l">
              <a:lnSpc>
                <a:spcPts val="3141"/>
              </a:lnSpc>
              <a:spcBef>
                <a:spcPct val="0"/>
              </a:spcBef>
            </a:pPr>
            <a:r>
              <a:rPr lang="en-US" sz="2243">
                <a:solidFill>
                  <a:srgbClr val="284F5A"/>
                </a:solidFill>
                <a:latin typeface="Open Sans"/>
                <a:ea typeface="Open Sans"/>
                <a:cs typeface="Open Sans"/>
                <a:sym typeface="Open Sans"/>
              </a:rPr>
              <a:t>This combination of PCA + KNN provides a balance of accuracy, speed, and simplicity—making it well-suited for our face recognition system.</a:t>
            </a:r>
          </a:p>
          <a:p>
            <a:pPr algn="l">
              <a:lnSpc>
                <a:spcPts val="3141"/>
              </a:lnSpc>
              <a:spcBef>
                <a:spcPct val="0"/>
              </a:spcBef>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7749838" y="7527480"/>
            <a:ext cx="47625" cy="1740345"/>
            <a:chOff x="0" y="0"/>
            <a:chExt cx="12543" cy="458362"/>
          </a:xfrm>
        </p:grpSpPr>
        <p:sp>
          <p:nvSpPr>
            <p:cNvPr name="Freeform 4" id="4"/>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5" id="5"/>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7" id="7"/>
          <p:cNvGrpSpPr/>
          <p:nvPr/>
        </p:nvGrpSpPr>
        <p:grpSpPr>
          <a:xfrm rot="0">
            <a:off x="17259300" y="0"/>
            <a:ext cx="1028700" cy="1028700"/>
            <a:chOff x="0" y="0"/>
            <a:chExt cx="270933" cy="270933"/>
          </a:xfrm>
        </p:grpSpPr>
        <p:sp>
          <p:nvSpPr>
            <p:cNvPr name="Freeform 8" id="8"/>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9" id="9"/>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7259300" y="9258300"/>
            <a:ext cx="1028700" cy="1028700"/>
            <a:chOff x="0" y="0"/>
            <a:chExt cx="270933" cy="270933"/>
          </a:xfrm>
        </p:grpSpPr>
        <p:sp>
          <p:nvSpPr>
            <p:cNvPr name="Freeform 11" id="11"/>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2" id="12"/>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grpSp>
        <p:nvGrpSpPr>
          <p:cNvPr name="Group 13" id="13"/>
          <p:cNvGrpSpPr/>
          <p:nvPr/>
        </p:nvGrpSpPr>
        <p:grpSpPr>
          <a:xfrm rot="0">
            <a:off x="1020118" y="1019175"/>
            <a:ext cx="7718683" cy="8239125"/>
            <a:chOff x="0" y="0"/>
            <a:chExt cx="10291577" cy="10985500"/>
          </a:xfrm>
        </p:grpSpPr>
        <p:pic>
          <p:nvPicPr>
            <p:cNvPr name="Picture 14" id="14"/>
            <p:cNvPicPr>
              <a:picLocks noChangeAspect="true"/>
            </p:cNvPicPr>
            <p:nvPr/>
          </p:nvPicPr>
          <p:blipFill>
            <a:blip r:embed="rId4"/>
            <a:srcRect l="3158" t="0" r="3158" b="0"/>
            <a:stretch>
              <a:fillRect/>
            </a:stretch>
          </p:blipFill>
          <p:spPr>
            <a:xfrm flipH="false" flipV="false">
              <a:off x="0" y="0"/>
              <a:ext cx="10291577" cy="10985500"/>
            </a:xfrm>
            <a:prstGeom prst="rect">
              <a:avLst/>
            </a:prstGeom>
          </p:spPr>
        </p:pic>
      </p:grpSp>
      <p:grpSp>
        <p:nvGrpSpPr>
          <p:cNvPr name="Group 15" id="15"/>
          <p:cNvGrpSpPr/>
          <p:nvPr/>
        </p:nvGrpSpPr>
        <p:grpSpPr>
          <a:xfrm rot="0">
            <a:off x="8904124" y="3946206"/>
            <a:ext cx="677751" cy="677751"/>
            <a:chOff x="0" y="0"/>
            <a:chExt cx="178502" cy="178502"/>
          </a:xfrm>
        </p:grpSpPr>
        <p:sp>
          <p:nvSpPr>
            <p:cNvPr name="Freeform 16" id="16"/>
            <p:cNvSpPr/>
            <p:nvPr/>
          </p:nvSpPr>
          <p:spPr>
            <a:xfrm flipH="false" flipV="false" rot="0">
              <a:off x="0" y="0"/>
              <a:ext cx="178502" cy="178502"/>
            </a:xfrm>
            <a:custGeom>
              <a:avLst/>
              <a:gdLst/>
              <a:ahLst/>
              <a:cxnLst/>
              <a:rect r="r" b="b" t="t" l="l"/>
              <a:pathLst>
                <a:path h="178502" w="178502">
                  <a:moveTo>
                    <a:pt x="0" y="0"/>
                  </a:moveTo>
                  <a:lnTo>
                    <a:pt x="178502" y="0"/>
                  </a:lnTo>
                  <a:lnTo>
                    <a:pt x="178502" y="178502"/>
                  </a:lnTo>
                  <a:lnTo>
                    <a:pt x="0" y="178502"/>
                  </a:lnTo>
                  <a:close/>
                </a:path>
              </a:pathLst>
            </a:custGeom>
            <a:gradFill rotWithShape="true">
              <a:gsLst>
                <a:gs pos="0">
                  <a:srgbClr val="45D0FC">
                    <a:alpha val="100000"/>
                  </a:srgbClr>
                </a:gs>
                <a:gs pos="100000">
                  <a:srgbClr val="085DA0">
                    <a:alpha val="100000"/>
                  </a:srgbClr>
                </a:gs>
              </a:gsLst>
              <a:lin ang="2700000"/>
            </a:gradFill>
          </p:spPr>
        </p:sp>
        <p:sp>
          <p:nvSpPr>
            <p:cNvPr name="TextBox 17" id="17"/>
            <p:cNvSpPr txBox="true"/>
            <p:nvPr/>
          </p:nvSpPr>
          <p:spPr>
            <a:xfrm>
              <a:off x="0" y="-38100"/>
              <a:ext cx="178502" cy="216602"/>
            </a:xfrm>
            <a:prstGeom prst="rect">
              <a:avLst/>
            </a:prstGeom>
          </p:spPr>
          <p:txBody>
            <a:bodyPr anchor="ctr" rtlCol="false" tIns="50800" lIns="50800" bIns="50800" rIns="50800"/>
            <a:lstStyle/>
            <a:p>
              <a:pPr algn="ctr">
                <a:lnSpc>
                  <a:spcPts val="2799"/>
                </a:lnSpc>
              </a:pPr>
            </a:p>
          </p:txBody>
        </p:sp>
      </p:grpSp>
      <p:grpSp>
        <p:nvGrpSpPr>
          <p:cNvPr name="Group 18" id="18"/>
          <p:cNvGrpSpPr/>
          <p:nvPr/>
        </p:nvGrpSpPr>
        <p:grpSpPr>
          <a:xfrm rot="0">
            <a:off x="13790756" y="3946206"/>
            <a:ext cx="677751" cy="677751"/>
            <a:chOff x="0" y="0"/>
            <a:chExt cx="178502" cy="178502"/>
          </a:xfrm>
        </p:grpSpPr>
        <p:sp>
          <p:nvSpPr>
            <p:cNvPr name="Freeform 19" id="19"/>
            <p:cNvSpPr/>
            <p:nvPr/>
          </p:nvSpPr>
          <p:spPr>
            <a:xfrm flipH="false" flipV="false" rot="0">
              <a:off x="0" y="0"/>
              <a:ext cx="178502" cy="178502"/>
            </a:xfrm>
            <a:custGeom>
              <a:avLst/>
              <a:gdLst/>
              <a:ahLst/>
              <a:cxnLst/>
              <a:rect r="r" b="b" t="t" l="l"/>
              <a:pathLst>
                <a:path h="178502" w="178502">
                  <a:moveTo>
                    <a:pt x="0" y="0"/>
                  </a:moveTo>
                  <a:lnTo>
                    <a:pt x="178502" y="0"/>
                  </a:lnTo>
                  <a:lnTo>
                    <a:pt x="178502" y="178502"/>
                  </a:lnTo>
                  <a:lnTo>
                    <a:pt x="0" y="178502"/>
                  </a:lnTo>
                  <a:close/>
                </a:path>
              </a:pathLst>
            </a:custGeom>
            <a:gradFill rotWithShape="true">
              <a:gsLst>
                <a:gs pos="0">
                  <a:srgbClr val="45D0FC">
                    <a:alpha val="100000"/>
                  </a:srgbClr>
                </a:gs>
                <a:gs pos="100000">
                  <a:srgbClr val="085DA0">
                    <a:alpha val="100000"/>
                  </a:srgbClr>
                </a:gs>
              </a:gsLst>
              <a:lin ang="2700000"/>
            </a:gradFill>
          </p:spPr>
        </p:sp>
        <p:sp>
          <p:nvSpPr>
            <p:cNvPr name="TextBox 20" id="20"/>
            <p:cNvSpPr txBox="true"/>
            <p:nvPr/>
          </p:nvSpPr>
          <p:spPr>
            <a:xfrm>
              <a:off x="0" y="-38100"/>
              <a:ext cx="178502" cy="216602"/>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8904124" y="6671259"/>
            <a:ext cx="677751" cy="677751"/>
            <a:chOff x="0" y="0"/>
            <a:chExt cx="178502" cy="178502"/>
          </a:xfrm>
        </p:grpSpPr>
        <p:sp>
          <p:nvSpPr>
            <p:cNvPr name="Freeform 22" id="22"/>
            <p:cNvSpPr/>
            <p:nvPr/>
          </p:nvSpPr>
          <p:spPr>
            <a:xfrm flipH="false" flipV="false" rot="0">
              <a:off x="0" y="0"/>
              <a:ext cx="178502" cy="178502"/>
            </a:xfrm>
            <a:custGeom>
              <a:avLst/>
              <a:gdLst/>
              <a:ahLst/>
              <a:cxnLst/>
              <a:rect r="r" b="b" t="t" l="l"/>
              <a:pathLst>
                <a:path h="178502" w="178502">
                  <a:moveTo>
                    <a:pt x="0" y="0"/>
                  </a:moveTo>
                  <a:lnTo>
                    <a:pt x="178502" y="0"/>
                  </a:lnTo>
                  <a:lnTo>
                    <a:pt x="178502" y="178502"/>
                  </a:lnTo>
                  <a:lnTo>
                    <a:pt x="0" y="178502"/>
                  </a:lnTo>
                  <a:close/>
                </a:path>
              </a:pathLst>
            </a:custGeom>
            <a:gradFill rotWithShape="true">
              <a:gsLst>
                <a:gs pos="0">
                  <a:srgbClr val="45D0FC">
                    <a:alpha val="100000"/>
                  </a:srgbClr>
                </a:gs>
                <a:gs pos="100000">
                  <a:srgbClr val="085DA0">
                    <a:alpha val="100000"/>
                  </a:srgbClr>
                </a:gs>
              </a:gsLst>
              <a:lin ang="2700000"/>
            </a:gradFill>
          </p:spPr>
        </p:sp>
        <p:sp>
          <p:nvSpPr>
            <p:cNvPr name="TextBox 23" id="23"/>
            <p:cNvSpPr txBox="true"/>
            <p:nvPr/>
          </p:nvSpPr>
          <p:spPr>
            <a:xfrm>
              <a:off x="0" y="-38100"/>
              <a:ext cx="178502" cy="216602"/>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13790756" y="6671259"/>
            <a:ext cx="677751" cy="677751"/>
            <a:chOff x="0" y="0"/>
            <a:chExt cx="178502" cy="178502"/>
          </a:xfrm>
        </p:grpSpPr>
        <p:sp>
          <p:nvSpPr>
            <p:cNvPr name="Freeform 25" id="25"/>
            <p:cNvSpPr/>
            <p:nvPr/>
          </p:nvSpPr>
          <p:spPr>
            <a:xfrm flipH="false" flipV="false" rot="0">
              <a:off x="0" y="0"/>
              <a:ext cx="178502" cy="178502"/>
            </a:xfrm>
            <a:custGeom>
              <a:avLst/>
              <a:gdLst/>
              <a:ahLst/>
              <a:cxnLst/>
              <a:rect r="r" b="b" t="t" l="l"/>
              <a:pathLst>
                <a:path h="178502" w="178502">
                  <a:moveTo>
                    <a:pt x="0" y="0"/>
                  </a:moveTo>
                  <a:lnTo>
                    <a:pt x="178502" y="0"/>
                  </a:lnTo>
                  <a:lnTo>
                    <a:pt x="178502" y="178502"/>
                  </a:lnTo>
                  <a:lnTo>
                    <a:pt x="0" y="178502"/>
                  </a:lnTo>
                  <a:close/>
                </a:path>
              </a:pathLst>
            </a:custGeom>
            <a:gradFill rotWithShape="true">
              <a:gsLst>
                <a:gs pos="0">
                  <a:srgbClr val="45D0FC">
                    <a:alpha val="100000"/>
                  </a:srgbClr>
                </a:gs>
                <a:gs pos="100000">
                  <a:srgbClr val="085DA0">
                    <a:alpha val="100000"/>
                  </a:srgbClr>
                </a:gs>
              </a:gsLst>
              <a:lin ang="2700000"/>
            </a:gradFill>
          </p:spPr>
        </p:sp>
        <p:sp>
          <p:nvSpPr>
            <p:cNvPr name="TextBox 26" id="26"/>
            <p:cNvSpPr txBox="true"/>
            <p:nvPr/>
          </p:nvSpPr>
          <p:spPr>
            <a:xfrm>
              <a:off x="0" y="-38100"/>
              <a:ext cx="178502" cy="216602"/>
            </a:xfrm>
            <a:prstGeom prst="rect">
              <a:avLst/>
            </a:prstGeom>
          </p:spPr>
          <p:txBody>
            <a:bodyPr anchor="ctr" rtlCol="false" tIns="50800" lIns="50800" bIns="50800" rIns="50800"/>
            <a:lstStyle/>
            <a:p>
              <a:pPr algn="ctr">
                <a:lnSpc>
                  <a:spcPts val="2659"/>
                </a:lnSpc>
              </a:pPr>
            </a:p>
          </p:txBody>
        </p:sp>
      </p:grpSp>
      <p:sp>
        <p:nvSpPr>
          <p:cNvPr name="TextBox 27" id="27"/>
          <p:cNvSpPr txBox="true"/>
          <p:nvPr/>
        </p:nvSpPr>
        <p:spPr>
          <a:xfrm rot="0">
            <a:off x="17499918" y="9638067"/>
            <a:ext cx="547464" cy="240665"/>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07</a:t>
            </a:r>
          </a:p>
        </p:txBody>
      </p:sp>
      <p:sp>
        <p:nvSpPr>
          <p:cNvPr name="TextBox 28" id="28"/>
          <p:cNvSpPr txBox="true"/>
          <p:nvPr/>
        </p:nvSpPr>
        <p:spPr>
          <a:xfrm rot="0">
            <a:off x="9242999" y="1252830"/>
            <a:ext cx="7659497" cy="920750"/>
          </a:xfrm>
          <a:prstGeom prst="rect">
            <a:avLst/>
          </a:prstGeom>
        </p:spPr>
        <p:txBody>
          <a:bodyPr anchor="t" rtlCol="false" tIns="0" lIns="0" bIns="0" rIns="0">
            <a:spAutoFit/>
          </a:bodyPr>
          <a:lstStyle/>
          <a:p>
            <a:pPr algn="l">
              <a:lnSpc>
                <a:spcPts val="7150"/>
              </a:lnSpc>
            </a:pPr>
            <a:r>
              <a:rPr lang="en-US" sz="6500" b="true">
                <a:solidFill>
                  <a:srgbClr val="284F5A"/>
                </a:solidFill>
                <a:latin typeface="Barlow Condensed Bold"/>
                <a:ea typeface="Barlow Condensed Bold"/>
                <a:cs typeface="Barlow Condensed Bold"/>
                <a:sym typeface="Barlow Condensed Bold"/>
              </a:rPr>
              <a:t>PROJECT TIMELINE</a:t>
            </a:r>
          </a:p>
        </p:txBody>
      </p:sp>
      <p:sp>
        <p:nvSpPr>
          <p:cNvPr name="TextBox 29" id="29"/>
          <p:cNvSpPr txBox="true"/>
          <p:nvPr/>
        </p:nvSpPr>
        <p:spPr>
          <a:xfrm rot="0">
            <a:off x="9901245" y="4331056"/>
            <a:ext cx="2957481" cy="925830"/>
          </a:xfrm>
          <a:prstGeom prst="rect">
            <a:avLst/>
          </a:prstGeom>
        </p:spPr>
        <p:txBody>
          <a:bodyPr anchor="t" rtlCol="false" tIns="0" lIns="0" bIns="0" rIns="0">
            <a:spAutoFit/>
          </a:bodyPr>
          <a:lstStyle/>
          <a:p>
            <a:pPr algn="l">
              <a:lnSpc>
                <a:spcPts val="2519"/>
              </a:lnSpc>
              <a:spcBef>
                <a:spcPct val="0"/>
              </a:spcBef>
            </a:pPr>
            <a:r>
              <a:rPr lang="en-US" sz="1799">
                <a:solidFill>
                  <a:srgbClr val="284F5A"/>
                </a:solidFill>
                <a:latin typeface="Open Sans"/>
                <a:ea typeface="Open Sans"/>
                <a:cs typeface="Open Sans"/>
                <a:sym typeface="Open Sans"/>
              </a:rPr>
              <a:t>Collect a dataset with 10 individuals picture that will be used for our training.</a:t>
            </a:r>
          </a:p>
        </p:txBody>
      </p:sp>
      <p:sp>
        <p:nvSpPr>
          <p:cNvPr name="TextBox 30" id="30"/>
          <p:cNvSpPr txBox="true"/>
          <p:nvPr/>
        </p:nvSpPr>
        <p:spPr>
          <a:xfrm rot="0">
            <a:off x="8994944" y="4122203"/>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FFFFFF"/>
                </a:solidFill>
                <a:latin typeface="Open Sans Bold"/>
                <a:ea typeface="Open Sans Bold"/>
                <a:cs typeface="Open Sans Bold"/>
                <a:sym typeface="Open Sans Bold"/>
              </a:rPr>
              <a:t>01</a:t>
            </a:r>
          </a:p>
        </p:txBody>
      </p:sp>
      <p:sp>
        <p:nvSpPr>
          <p:cNvPr name="TextBox 31" id="31"/>
          <p:cNvSpPr txBox="true"/>
          <p:nvPr/>
        </p:nvSpPr>
        <p:spPr>
          <a:xfrm rot="0">
            <a:off x="9901245" y="3908106"/>
            <a:ext cx="2012018" cy="372745"/>
          </a:xfrm>
          <a:prstGeom prst="rect">
            <a:avLst/>
          </a:prstGeom>
        </p:spPr>
        <p:txBody>
          <a:bodyPr anchor="t" rtlCol="false" tIns="0" lIns="0" bIns="0" rIns="0">
            <a:spAutoFit/>
          </a:bodyPr>
          <a:lstStyle/>
          <a:p>
            <a:pPr algn="l">
              <a:lnSpc>
                <a:spcPts val="3079"/>
              </a:lnSpc>
              <a:spcBef>
                <a:spcPct val="0"/>
              </a:spcBef>
            </a:pPr>
            <a:r>
              <a:rPr lang="en-US" b="true" sz="2199">
                <a:solidFill>
                  <a:srgbClr val="284F5A"/>
                </a:solidFill>
                <a:latin typeface="Open Sans Bold"/>
                <a:ea typeface="Open Sans Bold"/>
                <a:cs typeface="Open Sans Bold"/>
                <a:sym typeface="Open Sans Bold"/>
              </a:rPr>
              <a:t>PHASE 1</a:t>
            </a:r>
          </a:p>
        </p:txBody>
      </p:sp>
      <p:sp>
        <p:nvSpPr>
          <p:cNvPr name="TextBox 32" id="32"/>
          <p:cNvSpPr txBox="true"/>
          <p:nvPr/>
        </p:nvSpPr>
        <p:spPr>
          <a:xfrm rot="0">
            <a:off x="14787877" y="4331056"/>
            <a:ext cx="2957481" cy="925830"/>
          </a:xfrm>
          <a:prstGeom prst="rect">
            <a:avLst/>
          </a:prstGeom>
        </p:spPr>
        <p:txBody>
          <a:bodyPr anchor="t" rtlCol="false" tIns="0" lIns="0" bIns="0" rIns="0">
            <a:spAutoFit/>
          </a:bodyPr>
          <a:lstStyle/>
          <a:p>
            <a:pPr algn="l">
              <a:lnSpc>
                <a:spcPts val="2519"/>
              </a:lnSpc>
              <a:spcBef>
                <a:spcPct val="0"/>
              </a:spcBef>
            </a:pPr>
            <a:r>
              <a:rPr lang="en-US" sz="1799">
                <a:solidFill>
                  <a:srgbClr val="284F5A"/>
                </a:solidFill>
                <a:latin typeface="Open Sans"/>
                <a:ea typeface="Open Sans"/>
                <a:cs typeface="Open Sans"/>
                <a:sym typeface="Open Sans"/>
              </a:rPr>
              <a:t>Pre-process the dataset. reduce pixel and features to train better.</a:t>
            </a:r>
          </a:p>
        </p:txBody>
      </p:sp>
      <p:sp>
        <p:nvSpPr>
          <p:cNvPr name="TextBox 33" id="33"/>
          <p:cNvSpPr txBox="true"/>
          <p:nvPr/>
        </p:nvSpPr>
        <p:spPr>
          <a:xfrm rot="0">
            <a:off x="13881576" y="4122203"/>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FFFFFF"/>
                </a:solidFill>
                <a:latin typeface="Open Sans Bold"/>
                <a:ea typeface="Open Sans Bold"/>
                <a:cs typeface="Open Sans Bold"/>
                <a:sym typeface="Open Sans Bold"/>
              </a:rPr>
              <a:t>02</a:t>
            </a:r>
          </a:p>
        </p:txBody>
      </p:sp>
      <p:sp>
        <p:nvSpPr>
          <p:cNvPr name="TextBox 34" id="34"/>
          <p:cNvSpPr txBox="true"/>
          <p:nvPr/>
        </p:nvSpPr>
        <p:spPr>
          <a:xfrm rot="0">
            <a:off x="14787877" y="3908106"/>
            <a:ext cx="2012018" cy="372745"/>
          </a:xfrm>
          <a:prstGeom prst="rect">
            <a:avLst/>
          </a:prstGeom>
        </p:spPr>
        <p:txBody>
          <a:bodyPr anchor="t" rtlCol="false" tIns="0" lIns="0" bIns="0" rIns="0">
            <a:spAutoFit/>
          </a:bodyPr>
          <a:lstStyle/>
          <a:p>
            <a:pPr algn="l">
              <a:lnSpc>
                <a:spcPts val="3079"/>
              </a:lnSpc>
              <a:spcBef>
                <a:spcPct val="0"/>
              </a:spcBef>
            </a:pPr>
            <a:r>
              <a:rPr lang="en-US" b="true" sz="2199">
                <a:solidFill>
                  <a:srgbClr val="284F5A"/>
                </a:solidFill>
                <a:latin typeface="Open Sans Bold"/>
                <a:ea typeface="Open Sans Bold"/>
                <a:cs typeface="Open Sans Bold"/>
                <a:sym typeface="Open Sans Bold"/>
              </a:rPr>
              <a:t>PHASE 2</a:t>
            </a:r>
          </a:p>
        </p:txBody>
      </p:sp>
      <p:sp>
        <p:nvSpPr>
          <p:cNvPr name="TextBox 35" id="35"/>
          <p:cNvSpPr txBox="true"/>
          <p:nvPr/>
        </p:nvSpPr>
        <p:spPr>
          <a:xfrm rot="0">
            <a:off x="14792357" y="7115862"/>
            <a:ext cx="2957481" cy="297180"/>
          </a:xfrm>
          <a:prstGeom prst="rect">
            <a:avLst/>
          </a:prstGeom>
        </p:spPr>
        <p:txBody>
          <a:bodyPr anchor="t" rtlCol="false" tIns="0" lIns="0" bIns="0" rIns="0">
            <a:spAutoFit/>
          </a:bodyPr>
          <a:lstStyle/>
          <a:p>
            <a:pPr algn="l">
              <a:lnSpc>
                <a:spcPts val="2519"/>
              </a:lnSpc>
              <a:spcBef>
                <a:spcPct val="0"/>
              </a:spcBef>
            </a:pPr>
            <a:r>
              <a:rPr lang="en-US" sz="1799">
                <a:solidFill>
                  <a:srgbClr val="284F5A"/>
                </a:solidFill>
                <a:latin typeface="Open Sans"/>
                <a:ea typeface="Open Sans"/>
                <a:cs typeface="Open Sans"/>
                <a:sym typeface="Open Sans"/>
              </a:rPr>
              <a:t>Build UI for users. </a:t>
            </a:r>
          </a:p>
        </p:txBody>
      </p:sp>
      <p:sp>
        <p:nvSpPr>
          <p:cNvPr name="TextBox 36" id="36"/>
          <p:cNvSpPr txBox="true"/>
          <p:nvPr/>
        </p:nvSpPr>
        <p:spPr>
          <a:xfrm rot="0">
            <a:off x="8994944" y="6847256"/>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FFFFFF"/>
                </a:solidFill>
                <a:latin typeface="Open Sans Bold"/>
                <a:ea typeface="Open Sans Bold"/>
                <a:cs typeface="Open Sans Bold"/>
                <a:sym typeface="Open Sans Bold"/>
              </a:rPr>
              <a:t>03</a:t>
            </a:r>
          </a:p>
        </p:txBody>
      </p:sp>
      <p:sp>
        <p:nvSpPr>
          <p:cNvPr name="TextBox 37" id="37"/>
          <p:cNvSpPr txBox="true"/>
          <p:nvPr/>
        </p:nvSpPr>
        <p:spPr>
          <a:xfrm rot="0">
            <a:off x="9901245" y="6633159"/>
            <a:ext cx="2012018" cy="372745"/>
          </a:xfrm>
          <a:prstGeom prst="rect">
            <a:avLst/>
          </a:prstGeom>
        </p:spPr>
        <p:txBody>
          <a:bodyPr anchor="t" rtlCol="false" tIns="0" lIns="0" bIns="0" rIns="0">
            <a:spAutoFit/>
          </a:bodyPr>
          <a:lstStyle/>
          <a:p>
            <a:pPr algn="l">
              <a:lnSpc>
                <a:spcPts val="3079"/>
              </a:lnSpc>
              <a:spcBef>
                <a:spcPct val="0"/>
              </a:spcBef>
            </a:pPr>
            <a:r>
              <a:rPr lang="en-US" b="true" sz="2199">
                <a:solidFill>
                  <a:srgbClr val="284F5A"/>
                </a:solidFill>
                <a:latin typeface="Open Sans Bold"/>
                <a:ea typeface="Open Sans Bold"/>
                <a:cs typeface="Open Sans Bold"/>
                <a:sym typeface="Open Sans Bold"/>
              </a:rPr>
              <a:t>PHASE 3</a:t>
            </a:r>
          </a:p>
        </p:txBody>
      </p:sp>
      <p:sp>
        <p:nvSpPr>
          <p:cNvPr name="TextBox 38" id="38"/>
          <p:cNvSpPr txBox="true"/>
          <p:nvPr/>
        </p:nvSpPr>
        <p:spPr>
          <a:xfrm rot="0">
            <a:off x="9901245" y="7050570"/>
            <a:ext cx="2957481" cy="1240155"/>
          </a:xfrm>
          <a:prstGeom prst="rect">
            <a:avLst/>
          </a:prstGeom>
        </p:spPr>
        <p:txBody>
          <a:bodyPr anchor="t" rtlCol="false" tIns="0" lIns="0" bIns="0" rIns="0">
            <a:spAutoFit/>
          </a:bodyPr>
          <a:lstStyle/>
          <a:p>
            <a:pPr algn="l">
              <a:lnSpc>
                <a:spcPts val="2519"/>
              </a:lnSpc>
              <a:spcBef>
                <a:spcPct val="0"/>
              </a:spcBef>
            </a:pPr>
            <a:r>
              <a:rPr lang="en-US" sz="1799">
                <a:solidFill>
                  <a:srgbClr val="284F5A"/>
                </a:solidFill>
                <a:latin typeface="Open Sans"/>
                <a:ea typeface="Open Sans"/>
                <a:cs typeface="Open Sans"/>
                <a:sym typeface="Open Sans"/>
              </a:rPr>
              <a:t>Train model using training data and evaluate performance using test data.</a:t>
            </a:r>
          </a:p>
        </p:txBody>
      </p:sp>
      <p:sp>
        <p:nvSpPr>
          <p:cNvPr name="TextBox 39" id="39"/>
          <p:cNvSpPr txBox="true"/>
          <p:nvPr/>
        </p:nvSpPr>
        <p:spPr>
          <a:xfrm rot="0">
            <a:off x="13881576" y="6847256"/>
            <a:ext cx="496110" cy="297180"/>
          </a:xfrm>
          <a:prstGeom prst="rect">
            <a:avLst/>
          </a:prstGeom>
        </p:spPr>
        <p:txBody>
          <a:bodyPr anchor="t" rtlCol="false" tIns="0" lIns="0" bIns="0" rIns="0">
            <a:spAutoFit/>
          </a:bodyPr>
          <a:lstStyle/>
          <a:p>
            <a:pPr algn="ctr">
              <a:lnSpc>
                <a:spcPts val="2519"/>
              </a:lnSpc>
              <a:spcBef>
                <a:spcPct val="0"/>
              </a:spcBef>
            </a:pPr>
            <a:r>
              <a:rPr lang="en-US" b="true" sz="1799">
                <a:solidFill>
                  <a:srgbClr val="FFFFFF"/>
                </a:solidFill>
                <a:latin typeface="Open Sans Bold"/>
                <a:ea typeface="Open Sans Bold"/>
                <a:cs typeface="Open Sans Bold"/>
                <a:sym typeface="Open Sans Bold"/>
              </a:rPr>
              <a:t>04</a:t>
            </a:r>
          </a:p>
        </p:txBody>
      </p:sp>
      <p:sp>
        <p:nvSpPr>
          <p:cNvPr name="TextBox 40" id="40"/>
          <p:cNvSpPr txBox="true"/>
          <p:nvPr/>
        </p:nvSpPr>
        <p:spPr>
          <a:xfrm rot="0">
            <a:off x="14787877" y="6633159"/>
            <a:ext cx="2012018" cy="372745"/>
          </a:xfrm>
          <a:prstGeom prst="rect">
            <a:avLst/>
          </a:prstGeom>
        </p:spPr>
        <p:txBody>
          <a:bodyPr anchor="t" rtlCol="false" tIns="0" lIns="0" bIns="0" rIns="0">
            <a:spAutoFit/>
          </a:bodyPr>
          <a:lstStyle/>
          <a:p>
            <a:pPr algn="l">
              <a:lnSpc>
                <a:spcPts val="3079"/>
              </a:lnSpc>
              <a:spcBef>
                <a:spcPct val="0"/>
              </a:spcBef>
            </a:pPr>
            <a:r>
              <a:rPr lang="en-US" b="true" sz="2199">
                <a:solidFill>
                  <a:srgbClr val="284F5A"/>
                </a:solidFill>
                <a:latin typeface="Open Sans Bold"/>
                <a:ea typeface="Open Sans Bold"/>
                <a:cs typeface="Open Sans Bold"/>
                <a:sym typeface="Open Sans Bold"/>
              </a:rPr>
              <a:t>PHASE 4</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7749838" y="7527480"/>
            <a:ext cx="47625" cy="1740345"/>
            <a:chOff x="0" y="0"/>
            <a:chExt cx="12543" cy="458362"/>
          </a:xfrm>
        </p:grpSpPr>
        <p:sp>
          <p:nvSpPr>
            <p:cNvPr name="Freeform 3" id="3"/>
            <p:cNvSpPr/>
            <p:nvPr/>
          </p:nvSpPr>
          <p:spPr>
            <a:xfrm flipH="false" flipV="false" rot="0">
              <a:off x="0" y="0"/>
              <a:ext cx="12543" cy="458362"/>
            </a:xfrm>
            <a:custGeom>
              <a:avLst/>
              <a:gdLst/>
              <a:ahLst/>
              <a:cxnLst/>
              <a:rect r="r" b="b" t="t" l="l"/>
              <a:pathLst>
                <a:path h="458362" w="12543">
                  <a:moveTo>
                    <a:pt x="0" y="0"/>
                  </a:moveTo>
                  <a:lnTo>
                    <a:pt x="12543" y="0"/>
                  </a:lnTo>
                  <a:lnTo>
                    <a:pt x="12543" y="458362"/>
                  </a:lnTo>
                  <a:lnTo>
                    <a:pt x="0" y="458362"/>
                  </a:lnTo>
                  <a:close/>
                </a:path>
              </a:pathLst>
            </a:custGeom>
            <a:gradFill rotWithShape="true">
              <a:gsLst>
                <a:gs pos="0">
                  <a:srgbClr val="45D0FC">
                    <a:alpha val="100000"/>
                  </a:srgbClr>
                </a:gs>
                <a:gs pos="100000">
                  <a:srgbClr val="085DA0">
                    <a:alpha val="100000"/>
                  </a:srgbClr>
                </a:gs>
              </a:gsLst>
              <a:lin ang="2700000"/>
            </a:gradFill>
          </p:spPr>
        </p:sp>
        <p:sp>
          <p:nvSpPr>
            <p:cNvPr name="TextBox 4" id="4"/>
            <p:cNvSpPr txBox="true"/>
            <p:nvPr/>
          </p:nvSpPr>
          <p:spPr>
            <a:xfrm>
              <a:off x="0" y="-38100"/>
              <a:ext cx="12543" cy="496462"/>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473588" y="377888"/>
            <a:ext cx="369285" cy="363243"/>
          </a:xfrm>
          <a:custGeom>
            <a:avLst/>
            <a:gdLst/>
            <a:ahLst/>
            <a:cxnLst/>
            <a:rect r="r" b="b" t="t" l="l"/>
            <a:pathLst>
              <a:path h="363243" w="369285">
                <a:moveTo>
                  <a:pt x="0" y="0"/>
                </a:moveTo>
                <a:lnTo>
                  <a:pt x="369285" y="0"/>
                </a:lnTo>
                <a:lnTo>
                  <a:pt x="369285" y="363242"/>
                </a:lnTo>
                <a:lnTo>
                  <a:pt x="0" y="36324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6" id="6"/>
          <p:cNvGrpSpPr/>
          <p:nvPr/>
        </p:nvGrpSpPr>
        <p:grpSpPr>
          <a:xfrm rot="0">
            <a:off x="17259300" y="0"/>
            <a:ext cx="1028700" cy="1028700"/>
            <a:chOff x="0" y="0"/>
            <a:chExt cx="270933" cy="270933"/>
          </a:xfrm>
        </p:grpSpPr>
        <p:sp>
          <p:nvSpPr>
            <p:cNvPr name="Freeform 7" id="7"/>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8" id="8"/>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9" id="9"/>
          <p:cNvSpPr txBox="true"/>
          <p:nvPr/>
        </p:nvSpPr>
        <p:spPr>
          <a:xfrm rot="0">
            <a:off x="1039108" y="441474"/>
            <a:ext cx="1263019"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Studio Shodwe</a:t>
            </a:r>
          </a:p>
        </p:txBody>
      </p:sp>
      <p:sp>
        <p:nvSpPr>
          <p:cNvPr name="TextBox 10" id="10"/>
          <p:cNvSpPr txBox="true"/>
          <p:nvPr/>
        </p:nvSpPr>
        <p:spPr>
          <a:xfrm rot="0">
            <a:off x="15940842" y="441474"/>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name="TextBox 11" id="11"/>
          <p:cNvSpPr txBox="true"/>
          <p:nvPr/>
        </p:nvSpPr>
        <p:spPr>
          <a:xfrm rot="0">
            <a:off x="14385046" y="441474"/>
            <a:ext cx="1060497"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About Us</a:t>
            </a:r>
          </a:p>
        </p:txBody>
      </p:sp>
      <p:sp>
        <p:nvSpPr>
          <p:cNvPr name="TextBox 12" id="12"/>
          <p:cNvSpPr txBox="true"/>
          <p:nvPr/>
        </p:nvSpPr>
        <p:spPr>
          <a:xfrm rot="0">
            <a:off x="13154289" y="441474"/>
            <a:ext cx="735456"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Service</a:t>
            </a:r>
          </a:p>
        </p:txBody>
      </p:sp>
      <p:sp>
        <p:nvSpPr>
          <p:cNvPr name="TextBox 13" id="13"/>
          <p:cNvSpPr txBox="true"/>
          <p:nvPr/>
        </p:nvSpPr>
        <p:spPr>
          <a:xfrm rot="0">
            <a:off x="11898530" y="441474"/>
            <a:ext cx="8097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grpSp>
        <p:nvGrpSpPr>
          <p:cNvPr name="Group 14" id="14"/>
          <p:cNvGrpSpPr/>
          <p:nvPr/>
        </p:nvGrpSpPr>
        <p:grpSpPr>
          <a:xfrm rot="0">
            <a:off x="17259300" y="9258300"/>
            <a:ext cx="1028700" cy="1028700"/>
            <a:chOff x="0" y="0"/>
            <a:chExt cx="270933" cy="270933"/>
          </a:xfrm>
        </p:grpSpPr>
        <p:sp>
          <p:nvSpPr>
            <p:cNvPr name="Freeform 15" id="15"/>
            <p:cNvSpPr/>
            <p:nvPr/>
          </p:nvSpPr>
          <p:spPr>
            <a:xfrm flipH="false" flipV="false" rot="0">
              <a:off x="0" y="0"/>
              <a:ext cx="270933" cy="270933"/>
            </a:xfrm>
            <a:custGeom>
              <a:avLst/>
              <a:gdLst/>
              <a:ahLst/>
              <a:cxnLst/>
              <a:rect r="r" b="b" t="t" l="l"/>
              <a:pathLst>
                <a:path h="270933" w="270933">
                  <a:moveTo>
                    <a:pt x="0" y="0"/>
                  </a:moveTo>
                  <a:lnTo>
                    <a:pt x="270933" y="0"/>
                  </a:lnTo>
                  <a:lnTo>
                    <a:pt x="270933" y="270933"/>
                  </a:lnTo>
                  <a:lnTo>
                    <a:pt x="0" y="270933"/>
                  </a:lnTo>
                  <a:close/>
                </a:path>
              </a:pathLst>
            </a:custGeom>
            <a:gradFill rotWithShape="true">
              <a:gsLst>
                <a:gs pos="0">
                  <a:srgbClr val="45D0FC">
                    <a:alpha val="100000"/>
                  </a:srgbClr>
                </a:gs>
                <a:gs pos="100000">
                  <a:srgbClr val="085DA0">
                    <a:alpha val="100000"/>
                  </a:srgbClr>
                </a:gs>
              </a:gsLst>
              <a:lin ang="2700000"/>
            </a:gradFill>
          </p:spPr>
        </p:sp>
        <p:sp>
          <p:nvSpPr>
            <p:cNvPr name="TextBox 16" id="16"/>
            <p:cNvSpPr txBox="true"/>
            <p:nvPr/>
          </p:nvSpPr>
          <p:spPr>
            <a:xfrm>
              <a:off x="0" y="-38100"/>
              <a:ext cx="270933" cy="309033"/>
            </a:xfrm>
            <a:prstGeom prst="rect">
              <a:avLst/>
            </a:prstGeom>
          </p:spPr>
          <p:txBody>
            <a:bodyPr anchor="ctr" rtlCol="false" tIns="50800" lIns="50800" bIns="50800" rIns="50800"/>
            <a:lstStyle/>
            <a:p>
              <a:pPr algn="ctr">
                <a:lnSpc>
                  <a:spcPts val="2659"/>
                </a:lnSpc>
              </a:pPr>
            </a:p>
          </p:txBody>
        </p:sp>
      </p:grpSp>
      <p:sp>
        <p:nvSpPr>
          <p:cNvPr name="TextBox 17" id="17"/>
          <p:cNvSpPr txBox="true"/>
          <p:nvPr/>
        </p:nvSpPr>
        <p:spPr>
          <a:xfrm rot="0">
            <a:off x="17499918" y="9638067"/>
            <a:ext cx="547464" cy="240665"/>
          </a:xfrm>
          <a:prstGeom prst="rect">
            <a:avLst/>
          </a:prstGeom>
        </p:spPr>
        <p:txBody>
          <a:bodyPr anchor="t" rtlCol="false" tIns="0" lIns="0" bIns="0" rIns="0">
            <a:spAutoFit/>
          </a:bodyPr>
          <a:lstStyle/>
          <a:p>
            <a:pPr algn="ctr">
              <a:lnSpc>
                <a:spcPts val="1960"/>
              </a:lnSpc>
              <a:spcBef>
                <a:spcPct val="0"/>
              </a:spcBef>
            </a:pPr>
            <a:r>
              <a:rPr lang="en-US" b="true" sz="1400">
                <a:solidFill>
                  <a:srgbClr val="FFFFFF"/>
                </a:solidFill>
                <a:latin typeface="Open Sans Bold"/>
                <a:ea typeface="Open Sans Bold"/>
                <a:cs typeface="Open Sans Bold"/>
                <a:sym typeface="Open Sans Bold"/>
              </a:rPr>
              <a:t>08</a:t>
            </a:r>
          </a:p>
        </p:txBody>
      </p:sp>
      <p:grpSp>
        <p:nvGrpSpPr>
          <p:cNvPr name="Group 18" id="18"/>
          <p:cNvGrpSpPr/>
          <p:nvPr/>
        </p:nvGrpSpPr>
        <p:grpSpPr>
          <a:xfrm rot="0">
            <a:off x="11636581" y="3632947"/>
            <a:ext cx="5622719" cy="5634878"/>
            <a:chOff x="0" y="0"/>
            <a:chExt cx="7496959" cy="7513171"/>
          </a:xfrm>
        </p:grpSpPr>
        <p:pic>
          <p:nvPicPr>
            <p:cNvPr name="Picture 19" id="19"/>
            <p:cNvPicPr>
              <a:picLocks noChangeAspect="true"/>
            </p:cNvPicPr>
            <p:nvPr/>
          </p:nvPicPr>
          <p:blipFill>
            <a:blip r:embed="rId4"/>
            <a:srcRect l="107" t="0" r="107" b="0"/>
            <a:stretch>
              <a:fillRect/>
            </a:stretch>
          </p:blipFill>
          <p:spPr>
            <a:xfrm flipH="false" flipV="false">
              <a:off x="0" y="0"/>
              <a:ext cx="7496959" cy="7513171"/>
            </a:xfrm>
            <a:prstGeom prst="rect">
              <a:avLst/>
            </a:prstGeom>
          </p:spPr>
        </p:pic>
      </p:grpSp>
      <p:sp>
        <p:nvSpPr>
          <p:cNvPr name="TextBox 20" id="20"/>
          <p:cNvSpPr txBox="true"/>
          <p:nvPr/>
        </p:nvSpPr>
        <p:spPr>
          <a:xfrm rot="0">
            <a:off x="9139238" y="4274503"/>
            <a:ext cx="9525" cy="1566544"/>
          </a:xfrm>
          <a:prstGeom prst="rect">
            <a:avLst/>
          </a:prstGeom>
        </p:spPr>
        <p:txBody>
          <a:bodyPr anchor="t" rtlCol="false" tIns="0" lIns="0" bIns="0" rIns="0">
            <a:spAutoFit/>
          </a:bodyPr>
          <a:lstStyle/>
          <a:p>
            <a:pPr algn="ctr">
              <a:lnSpc>
                <a:spcPts val="12880"/>
              </a:lnSpc>
            </a:pPr>
          </a:p>
        </p:txBody>
      </p:sp>
      <p:sp>
        <p:nvSpPr>
          <p:cNvPr name="TextBox 21" id="21"/>
          <p:cNvSpPr txBox="true"/>
          <p:nvPr/>
        </p:nvSpPr>
        <p:spPr>
          <a:xfrm rot="0">
            <a:off x="1860441" y="1904060"/>
            <a:ext cx="6359867" cy="1101726"/>
          </a:xfrm>
          <a:prstGeom prst="rect">
            <a:avLst/>
          </a:prstGeom>
        </p:spPr>
        <p:txBody>
          <a:bodyPr anchor="t" rtlCol="false" tIns="0" lIns="0" bIns="0" rIns="0">
            <a:spAutoFit/>
          </a:bodyPr>
          <a:lstStyle/>
          <a:p>
            <a:pPr algn="ctr">
              <a:lnSpc>
                <a:spcPts val="9099"/>
              </a:lnSpc>
            </a:pPr>
            <a:r>
              <a:rPr lang="en-US" sz="6499" b="true">
                <a:solidFill>
                  <a:srgbClr val="284F5A"/>
                </a:solidFill>
                <a:latin typeface="Canva Sans Bold"/>
                <a:ea typeface="Canva Sans Bold"/>
                <a:cs typeface="Canva Sans Bold"/>
                <a:sym typeface="Canva Sans Bold"/>
              </a:rPr>
              <a:t>CONCLUSION</a:t>
            </a:r>
          </a:p>
        </p:txBody>
      </p:sp>
      <p:sp>
        <p:nvSpPr>
          <p:cNvPr name="TextBox 22" id="22"/>
          <p:cNvSpPr txBox="true"/>
          <p:nvPr/>
        </p:nvSpPr>
        <p:spPr>
          <a:xfrm rot="0">
            <a:off x="1860441" y="3624897"/>
            <a:ext cx="9365558" cy="3060699"/>
          </a:xfrm>
          <a:prstGeom prst="rect">
            <a:avLst/>
          </a:prstGeom>
        </p:spPr>
        <p:txBody>
          <a:bodyPr anchor="t" rtlCol="false" tIns="0" lIns="0" bIns="0" rIns="0">
            <a:spAutoFit/>
          </a:bodyPr>
          <a:lstStyle/>
          <a:p>
            <a:pPr algn="l">
              <a:lnSpc>
                <a:spcPts val="3500"/>
              </a:lnSpc>
            </a:pPr>
            <a:r>
              <a:rPr lang="en-US" sz="2500">
                <a:solidFill>
                  <a:srgbClr val="284F5A"/>
                </a:solidFill>
                <a:latin typeface="Canva Sans"/>
                <a:ea typeface="Canva Sans"/>
                <a:cs typeface="Canva Sans"/>
                <a:sym typeface="Canva Sans"/>
              </a:rPr>
              <a:t>This project aims to build a reliable and efficient face recognition system capable of identifying 10 individuals using a combination of PC</a:t>
            </a:r>
            <a:r>
              <a:rPr lang="en-US" sz="2500">
                <a:solidFill>
                  <a:srgbClr val="284F5A"/>
                </a:solidFill>
                <a:latin typeface="Canva Sans"/>
                <a:ea typeface="Canva Sans"/>
                <a:cs typeface="Canva Sans"/>
                <a:sym typeface="Canva Sans"/>
              </a:rPr>
              <a:t>A for feature reduction and KNN for classification. </a:t>
            </a:r>
          </a:p>
          <a:p>
            <a:pPr algn="l">
              <a:lnSpc>
                <a:spcPts val="3500"/>
              </a:lnSpc>
            </a:pPr>
            <a:r>
              <a:rPr lang="en-US" sz="2500">
                <a:solidFill>
                  <a:srgbClr val="284F5A"/>
                </a:solidFill>
                <a:latin typeface="Canva Sans"/>
                <a:ea typeface="Canva Sans"/>
                <a:cs typeface="Canva Sans"/>
                <a:sym typeface="Canva Sans"/>
              </a:rPr>
              <a:t> We are confident that this model will meet our project objectives and provide a strong foundation for further enhancements in the future.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DAGsX8fZ7fE</dc:identifier>
  <dcterms:modified xsi:type="dcterms:W3CDTF">2011-08-01T06:04:30Z</dcterms:modified>
  <cp:revision>1</cp:revision>
  <dc:title>CSE445</dc:title>
</cp:coreProperties>
</file>

<file path=docProps/thumbnail.jpeg>
</file>